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16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79038" y="317449"/>
            <a:ext cx="2185923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9550" y="-147638"/>
            <a:ext cx="9563100" cy="71532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9550" y="-147638"/>
            <a:ext cx="9563100" cy="71532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43200" y="472516"/>
            <a:ext cx="3657599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4065" y="2054790"/>
            <a:ext cx="8196580" cy="1805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jp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88.png"/><Relationship Id="rId16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53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90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5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24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1.png"/><Relationship Id="rId7" Type="http://schemas.openxmlformats.org/officeDocument/2006/relationships/image" Target="../media/image110.png"/><Relationship Id="rId12" Type="http://schemas.openxmlformats.org/officeDocument/2006/relationships/image" Target="../media/image129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8.png"/><Relationship Id="rId5" Type="http://schemas.openxmlformats.org/officeDocument/2006/relationships/image" Target="../media/image123.png"/><Relationship Id="rId10" Type="http://schemas.openxmlformats.org/officeDocument/2006/relationships/image" Target="../media/image127.png"/><Relationship Id="rId4" Type="http://schemas.openxmlformats.org/officeDocument/2006/relationships/image" Target="../media/image122.png"/><Relationship Id="rId9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53.png"/><Relationship Id="rId16" Type="http://schemas.openxmlformats.org/officeDocument/2006/relationships/image" Target="../media/image1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10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3" Type="http://schemas.openxmlformats.org/officeDocument/2006/relationships/image" Target="../media/image53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image" Target="../media/image165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42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6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3.jp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5" Type="http://schemas.openxmlformats.org/officeDocument/2006/relationships/image" Target="../media/image196.jp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550" y="-147638"/>
            <a:ext cx="9563100" cy="71532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43000" y="2057400"/>
            <a:ext cx="6998334" cy="15792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4650"/>
              </a:lnSpc>
              <a:spcBef>
                <a:spcPts val="95"/>
              </a:spcBef>
            </a:pPr>
            <a:r>
              <a:rPr sz="4000" spc="-5" dirty="0">
                <a:solidFill>
                  <a:srgbClr val="00498E"/>
                </a:solidFill>
                <a:latin typeface="Arial MT"/>
                <a:cs typeface="Arial MT"/>
              </a:rPr>
              <a:t>Manutenção</a:t>
            </a:r>
            <a:r>
              <a:rPr sz="40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4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spc="-5" dirty="0">
                <a:solidFill>
                  <a:srgbClr val="00498E"/>
                </a:solidFill>
                <a:latin typeface="Arial MT"/>
                <a:cs typeface="Arial MT"/>
              </a:rPr>
              <a:t>Computadores</a:t>
            </a:r>
            <a:endParaRPr sz="4000" dirty="0">
              <a:latin typeface="Arial MT"/>
              <a:cs typeface="Arial MT"/>
            </a:endParaRPr>
          </a:p>
          <a:p>
            <a:pPr algn="ctr">
              <a:lnSpc>
                <a:spcPts val="3210"/>
              </a:lnSpc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Aula</a:t>
            </a:r>
            <a:r>
              <a:rPr sz="2800" spc="-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4</a:t>
            </a:r>
            <a:endParaRPr sz="2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188976"/>
            <a:ext cx="8784336" cy="6461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459" y="188976"/>
            <a:ext cx="8784590" cy="646430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30"/>
              </a:spcBef>
            </a:pPr>
            <a:r>
              <a:rPr sz="3600" b="0" dirty="0">
                <a:latin typeface="Calibri"/>
                <a:cs typeface="Calibri"/>
              </a:rPr>
              <a:t>modelos</a:t>
            </a:r>
            <a:r>
              <a:rPr sz="3600" b="0" spc="-25" dirty="0">
                <a:latin typeface="Calibri"/>
                <a:cs typeface="Calibri"/>
              </a:rPr>
              <a:t> </a:t>
            </a:r>
            <a:r>
              <a:rPr sz="3600" b="0" spc="-5" dirty="0">
                <a:latin typeface="Calibri"/>
                <a:cs typeface="Calibri"/>
              </a:rPr>
              <a:t>de</a:t>
            </a:r>
            <a:r>
              <a:rPr sz="3600" b="0" spc="-15" dirty="0">
                <a:latin typeface="Calibri"/>
                <a:cs typeface="Calibri"/>
              </a:rPr>
              <a:t> </a:t>
            </a:r>
            <a:r>
              <a:rPr sz="3600" b="0" spc="-10" dirty="0">
                <a:latin typeface="Calibri"/>
                <a:cs typeface="Calibri"/>
              </a:rPr>
              <a:t>disco</a:t>
            </a:r>
            <a:r>
              <a:rPr sz="3600" b="0" spc="-20" dirty="0">
                <a:latin typeface="Calibri"/>
                <a:cs typeface="Calibri"/>
              </a:rPr>
              <a:t> </a:t>
            </a:r>
            <a:r>
              <a:rPr sz="3600" b="0" spc="-10" dirty="0">
                <a:latin typeface="Calibri"/>
                <a:cs typeface="Calibri"/>
              </a:rPr>
              <a:t>atuais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9055" y="1100327"/>
            <a:ext cx="7485888" cy="46573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188976"/>
            <a:ext cx="8784336" cy="6461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459" y="188976"/>
            <a:ext cx="8784590" cy="646430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30"/>
              </a:spcBef>
            </a:pPr>
            <a:r>
              <a:rPr sz="3600" b="0" spc="-15" dirty="0">
                <a:latin typeface="Calibri"/>
                <a:cs typeface="Calibri"/>
              </a:rPr>
              <a:t>Interfaces</a:t>
            </a:r>
            <a:r>
              <a:rPr sz="3600" b="0" spc="-50" dirty="0">
                <a:latin typeface="Calibri"/>
                <a:cs typeface="Calibri"/>
              </a:rPr>
              <a:t> </a:t>
            </a:r>
            <a:r>
              <a:rPr sz="3600" b="0" spc="-5" dirty="0">
                <a:latin typeface="Calibri"/>
                <a:cs typeface="Calibri"/>
              </a:rPr>
              <a:t>de</a:t>
            </a:r>
            <a:r>
              <a:rPr sz="3600" b="0" spc="-20" dirty="0">
                <a:latin typeface="Calibri"/>
                <a:cs typeface="Calibri"/>
              </a:rPr>
              <a:t> </a:t>
            </a:r>
            <a:r>
              <a:rPr sz="3600" b="0" spc="-25" dirty="0">
                <a:latin typeface="Calibri"/>
                <a:cs typeface="Calibri"/>
              </a:rPr>
              <a:t>conexão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044" y="1484375"/>
            <a:ext cx="7677911" cy="42443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56" y="1586483"/>
            <a:ext cx="2438400" cy="18760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695188" y="1586483"/>
            <a:ext cx="2936875" cy="2580640"/>
            <a:chOff x="5695188" y="1586483"/>
            <a:chExt cx="2936875" cy="25806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5188" y="1586483"/>
              <a:ext cx="2657856" cy="1714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5436" y="3212591"/>
              <a:ext cx="2476500" cy="95402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8267" y="189433"/>
            <a:ext cx="6674484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/>
              <a:t>VELOCIDADE</a:t>
            </a:r>
            <a:endParaRPr sz="40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000" spc="-5" dirty="0"/>
              <a:t>RPM</a:t>
            </a:r>
            <a:r>
              <a:rPr sz="4000" spc="-10" dirty="0"/>
              <a:t> </a:t>
            </a:r>
            <a:r>
              <a:rPr sz="4000" spc="-5" dirty="0"/>
              <a:t>–</a:t>
            </a:r>
            <a:r>
              <a:rPr sz="4000" spc="-15" dirty="0"/>
              <a:t> </a:t>
            </a:r>
            <a:r>
              <a:rPr sz="4000" spc="-75" dirty="0"/>
              <a:t>ROTAÇÕES</a:t>
            </a:r>
            <a:r>
              <a:rPr sz="4000" spc="-25" dirty="0"/>
              <a:t> </a:t>
            </a:r>
            <a:r>
              <a:rPr sz="4000" spc="-10" dirty="0"/>
              <a:t>POR </a:t>
            </a:r>
            <a:r>
              <a:rPr sz="4000" spc="-30" dirty="0"/>
              <a:t>MINUTO</a:t>
            </a:r>
            <a:endParaRPr sz="40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8228" y="2990088"/>
            <a:ext cx="1865376" cy="17297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5447" y="3826764"/>
            <a:ext cx="2711196" cy="9540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5447" y="3826764"/>
            <a:ext cx="2711450" cy="95440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602615" marR="144780" indent="-452755">
              <a:lnSpc>
                <a:spcPct val="100000"/>
              </a:lnSpc>
              <a:spcBef>
                <a:spcPts val="180"/>
              </a:spcBef>
            </a:pPr>
            <a:r>
              <a:rPr sz="2800" b="1" spc="-5" dirty="0">
                <a:latin typeface="Calibri"/>
                <a:cs typeface="Calibri"/>
              </a:rPr>
              <a:t>IDE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spc="-90" dirty="0">
                <a:latin typeface="Calibri"/>
                <a:cs typeface="Calibri"/>
              </a:rPr>
              <a:t>(ATA)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5400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7200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RPM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5435" y="3212592"/>
            <a:ext cx="2476500" cy="95440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185"/>
              </a:spcBef>
            </a:pPr>
            <a:r>
              <a:rPr sz="2800" b="1" spc="-10" dirty="0">
                <a:latin typeface="Calibri"/>
                <a:cs typeface="Calibri"/>
              </a:rPr>
              <a:t>SCSI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10000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396240">
              <a:lnSpc>
                <a:spcPct val="100000"/>
              </a:lnSpc>
            </a:pPr>
            <a:r>
              <a:rPr sz="2800" b="1" spc="-5" dirty="0">
                <a:latin typeface="Calibri"/>
                <a:cs typeface="Calibri"/>
              </a:rPr>
              <a:t>15000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RPM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47644" y="5085588"/>
            <a:ext cx="2447544" cy="9540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247644" y="5085588"/>
            <a:ext cx="2447925" cy="95440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0"/>
              </a:spcBef>
            </a:pPr>
            <a:r>
              <a:rPr sz="2800" b="1" spc="-125" dirty="0">
                <a:latin typeface="Calibri"/>
                <a:cs typeface="Calibri"/>
              </a:rPr>
              <a:t>SATA</a:t>
            </a:r>
            <a:r>
              <a:rPr sz="2800" b="1" spc="-5" dirty="0">
                <a:latin typeface="Calibri"/>
                <a:cs typeface="Calibri"/>
              </a:rPr>
              <a:t> 7200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2800" b="1" spc="-5" dirty="0">
                <a:latin typeface="Calibri"/>
                <a:cs typeface="Calibri"/>
              </a:rPr>
              <a:t>10000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RPM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303" y="405460"/>
            <a:ext cx="14852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HD</a:t>
            </a:r>
            <a:r>
              <a:rPr sz="4000" spc="-75" dirty="0"/>
              <a:t> </a:t>
            </a:r>
            <a:r>
              <a:rPr sz="4000" spc="-5" dirty="0"/>
              <a:t>IDE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251459" y="842772"/>
            <a:ext cx="8569960" cy="4394200"/>
            <a:chOff x="251459" y="842772"/>
            <a:chExt cx="8569960" cy="4394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4300" y="842772"/>
              <a:ext cx="4896611" cy="43936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459" y="1700783"/>
              <a:ext cx="3672840" cy="304647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51459" y="1700783"/>
            <a:ext cx="3672840" cy="304673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04"/>
              </a:spcBef>
            </a:pPr>
            <a:r>
              <a:rPr sz="2400" b="1" spc="-20" dirty="0">
                <a:latin typeface="Calibri"/>
                <a:cs typeface="Calibri"/>
              </a:rPr>
              <a:t>PRINCIPAIS</a:t>
            </a:r>
            <a:endParaRPr sz="24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2400" b="1" spc="-15" dirty="0">
                <a:latin typeface="Calibri"/>
                <a:cs typeface="Calibri"/>
              </a:rPr>
              <a:t>FABRICANTES:</a:t>
            </a:r>
            <a:endParaRPr sz="2400">
              <a:latin typeface="Calibri"/>
              <a:cs typeface="Calibri"/>
            </a:endParaRPr>
          </a:p>
          <a:p>
            <a:pPr marL="434340" indent="-344170">
              <a:lnSpc>
                <a:spcPct val="100000"/>
              </a:lnSpc>
              <a:buFont typeface="Arial MT"/>
              <a:buChar char="•"/>
              <a:tabLst>
                <a:tab pos="434340" algn="l"/>
                <a:tab pos="434975" algn="l"/>
              </a:tabLst>
            </a:pPr>
            <a:r>
              <a:rPr sz="2400" b="1" spc="-40" dirty="0">
                <a:latin typeface="Calibri"/>
                <a:cs typeface="Calibri"/>
              </a:rPr>
              <a:t>SEAGATE</a:t>
            </a:r>
            <a:endParaRPr sz="2400">
              <a:latin typeface="Calibri"/>
              <a:cs typeface="Calibri"/>
            </a:endParaRPr>
          </a:p>
          <a:p>
            <a:pPr marL="434340" indent="-34417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34340" algn="l"/>
                <a:tab pos="434975" algn="l"/>
              </a:tabLst>
            </a:pPr>
            <a:r>
              <a:rPr sz="2400" b="1" spc="-15" dirty="0">
                <a:latin typeface="Calibri"/>
                <a:cs typeface="Calibri"/>
              </a:rPr>
              <a:t>MAXTOR</a:t>
            </a:r>
            <a:endParaRPr sz="2400">
              <a:latin typeface="Calibri"/>
              <a:cs typeface="Calibri"/>
            </a:endParaRPr>
          </a:p>
          <a:p>
            <a:pPr marL="434340" indent="-344170">
              <a:lnSpc>
                <a:spcPct val="100000"/>
              </a:lnSpc>
              <a:buFont typeface="Arial MT"/>
              <a:buChar char="•"/>
              <a:tabLst>
                <a:tab pos="434340" algn="l"/>
                <a:tab pos="434975" algn="l"/>
              </a:tabLst>
            </a:pPr>
            <a:r>
              <a:rPr sz="2400" b="1" spc="-5" dirty="0">
                <a:latin typeface="Calibri"/>
                <a:cs typeface="Calibri"/>
              </a:rPr>
              <a:t>SAMSUNG</a:t>
            </a:r>
            <a:endParaRPr sz="2400">
              <a:latin typeface="Calibri"/>
              <a:cs typeface="Calibri"/>
            </a:endParaRPr>
          </a:p>
          <a:p>
            <a:pPr marL="434340" indent="-344170">
              <a:lnSpc>
                <a:spcPct val="100000"/>
              </a:lnSpc>
              <a:buFont typeface="Arial MT"/>
              <a:buChar char="•"/>
              <a:tabLst>
                <a:tab pos="434340" algn="l"/>
                <a:tab pos="434975" algn="l"/>
              </a:tabLst>
            </a:pPr>
            <a:r>
              <a:rPr sz="2400" b="1" spc="-10" dirty="0">
                <a:latin typeface="Calibri"/>
                <a:cs typeface="Calibri"/>
              </a:rPr>
              <a:t>FUJITSU</a:t>
            </a:r>
            <a:endParaRPr sz="2400">
              <a:latin typeface="Calibri"/>
              <a:cs typeface="Calibri"/>
            </a:endParaRPr>
          </a:p>
          <a:p>
            <a:pPr marL="434340" indent="-344170">
              <a:lnSpc>
                <a:spcPct val="100000"/>
              </a:lnSpc>
              <a:buFont typeface="Arial MT"/>
              <a:buChar char="•"/>
              <a:tabLst>
                <a:tab pos="434340" algn="l"/>
                <a:tab pos="434975" algn="l"/>
              </a:tabLst>
            </a:pPr>
            <a:r>
              <a:rPr sz="2400" b="1" spc="-10" dirty="0">
                <a:latin typeface="Calibri"/>
                <a:cs typeface="Calibri"/>
              </a:rPr>
              <a:t>WESTERN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35" dirty="0">
                <a:latin typeface="Calibri"/>
                <a:cs typeface="Calibri"/>
              </a:rPr>
              <a:t>DIGITAL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5563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Identifique</a:t>
            </a:r>
            <a:r>
              <a:rPr sz="3600" b="0" spc="-1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a </a:t>
            </a:r>
            <a:r>
              <a:rPr sz="3600" b="0" dirty="0">
                <a:latin typeface="Arial MT"/>
                <a:cs typeface="Arial MT"/>
              </a:rPr>
              <a:t>IDE1</a:t>
            </a:r>
            <a:r>
              <a:rPr sz="3600" b="0" spc="-1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e a</a:t>
            </a:r>
            <a:r>
              <a:rPr sz="3600" b="0" spc="-20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IDE2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2396" y="1184147"/>
            <a:ext cx="3992879" cy="23164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92396" y="1184147"/>
            <a:ext cx="3992879" cy="231648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2075" marR="549910">
              <a:lnSpc>
                <a:spcPct val="100000"/>
              </a:lnSpc>
              <a:spcBef>
                <a:spcPts val="345"/>
              </a:spcBef>
            </a:pPr>
            <a:r>
              <a:rPr sz="2200" spc="-5" dirty="0">
                <a:latin typeface="Verdana"/>
                <a:cs typeface="Verdana"/>
              </a:rPr>
              <a:t>A </a:t>
            </a:r>
            <a:r>
              <a:rPr sz="2200" dirty="0">
                <a:latin typeface="Verdana"/>
                <a:cs typeface="Verdana"/>
              </a:rPr>
              <a:t>maioria </a:t>
            </a:r>
            <a:r>
              <a:rPr sz="2200" spc="-10" dirty="0">
                <a:latin typeface="Verdana"/>
                <a:cs typeface="Verdana"/>
              </a:rPr>
              <a:t>das </a:t>
            </a:r>
            <a:r>
              <a:rPr sz="2200" spc="-5" dirty="0">
                <a:latin typeface="Verdana"/>
                <a:cs typeface="Verdana"/>
              </a:rPr>
              <a:t>placas </a:t>
            </a:r>
            <a:r>
              <a:rPr sz="2200" spc="-10" dirty="0">
                <a:latin typeface="Verdana"/>
                <a:cs typeface="Verdana"/>
              </a:rPr>
              <a:t>de </a:t>
            </a:r>
            <a:r>
              <a:rPr sz="2200" spc="-76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CPU</a:t>
            </a:r>
            <a:r>
              <a:rPr sz="2200" spc="-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possuem</a:t>
            </a:r>
            <a:r>
              <a:rPr sz="2200" spc="40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duas </a:t>
            </a:r>
            <a:r>
              <a:rPr sz="2200" spc="-5" dirty="0">
                <a:latin typeface="Verdana"/>
                <a:cs typeface="Verdana"/>
              </a:rPr>
              <a:t> interfaces</a:t>
            </a:r>
            <a:r>
              <a:rPr sz="2200" spc="15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IDE: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Verdana"/>
              <a:cs typeface="Verdana"/>
            </a:endParaRPr>
          </a:p>
          <a:p>
            <a:pPr marL="92075" marR="154305">
              <a:lnSpc>
                <a:spcPct val="100000"/>
              </a:lnSpc>
            </a:pPr>
            <a:r>
              <a:rPr sz="2200" b="1" spc="-5" dirty="0">
                <a:latin typeface="Verdana"/>
                <a:cs typeface="Verdana"/>
              </a:rPr>
              <a:t>IDE1 ou IDE primária </a:t>
            </a:r>
            <a:r>
              <a:rPr sz="2200" b="1" dirty="0">
                <a:latin typeface="Verdana"/>
                <a:cs typeface="Verdana"/>
              </a:rPr>
              <a:t> </a:t>
            </a:r>
            <a:r>
              <a:rPr sz="2200" b="1" spc="-5" dirty="0">
                <a:latin typeface="Verdana"/>
                <a:cs typeface="Verdana"/>
              </a:rPr>
              <a:t>IDE2</a:t>
            </a:r>
            <a:r>
              <a:rPr sz="2200" b="1" spc="-15" dirty="0">
                <a:latin typeface="Verdana"/>
                <a:cs typeface="Verdana"/>
              </a:rPr>
              <a:t> </a:t>
            </a:r>
            <a:r>
              <a:rPr sz="2200" b="1" spc="-5" dirty="0">
                <a:latin typeface="Verdana"/>
                <a:cs typeface="Verdana"/>
              </a:rPr>
              <a:t>ou</a:t>
            </a:r>
            <a:r>
              <a:rPr sz="2200" b="1" spc="-20" dirty="0">
                <a:latin typeface="Verdana"/>
                <a:cs typeface="Verdana"/>
              </a:rPr>
              <a:t> </a:t>
            </a:r>
            <a:r>
              <a:rPr sz="2200" b="1" spc="-5" dirty="0">
                <a:latin typeface="Verdana"/>
                <a:cs typeface="Verdana"/>
              </a:rPr>
              <a:t>IDE</a:t>
            </a:r>
            <a:r>
              <a:rPr sz="2200" b="1" spc="-30" dirty="0">
                <a:latin typeface="Verdana"/>
                <a:cs typeface="Verdana"/>
              </a:rPr>
              <a:t> </a:t>
            </a:r>
            <a:r>
              <a:rPr sz="2200" b="1" spc="-10" dirty="0">
                <a:latin typeface="Verdana"/>
                <a:cs typeface="Verdana"/>
              </a:rPr>
              <a:t>secundária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990600"/>
            <a:ext cx="4143755" cy="32308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81736" y="4224908"/>
            <a:ext cx="29737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Interfaces </a:t>
            </a:r>
            <a:r>
              <a:rPr sz="1800" dirty="0">
                <a:latin typeface="Verdana"/>
                <a:cs typeface="Verdana"/>
              </a:rPr>
              <a:t>IDE </a:t>
            </a:r>
            <a:r>
              <a:rPr sz="1800" spc="-5" dirty="0">
                <a:latin typeface="Verdana"/>
                <a:cs typeface="Verdana"/>
              </a:rPr>
              <a:t>conectam:</a:t>
            </a:r>
            <a:endParaRPr sz="180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Verdana"/>
                <a:cs typeface="Verdana"/>
              </a:rPr>
              <a:t>Disco</a:t>
            </a:r>
            <a:r>
              <a:rPr sz="1800" spc="-5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rígido</a:t>
            </a:r>
            <a:endParaRPr sz="180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Verdana"/>
                <a:cs typeface="Verdana"/>
              </a:rPr>
              <a:t>Unidades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CD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5" dirty="0">
                <a:latin typeface="Verdana"/>
                <a:cs typeface="Verdana"/>
              </a:rPr>
              <a:t>DVD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2396" y="3645408"/>
            <a:ext cx="3992879" cy="23759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4954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Cabo</a:t>
            </a:r>
            <a:r>
              <a:rPr sz="3600" b="0" spc="-15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flat</a:t>
            </a:r>
            <a:r>
              <a:rPr sz="3600" b="0" spc="-1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IDE de</a:t>
            </a:r>
            <a:r>
              <a:rPr sz="3600" b="0" spc="-2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80 vias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109852"/>
            <a:ext cx="3367404" cy="368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Verdana"/>
                <a:cs typeface="Verdana"/>
              </a:rPr>
              <a:t>Entre</a:t>
            </a:r>
            <a:r>
              <a:rPr sz="2000" spc="-6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1990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e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1999: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usava </a:t>
            </a:r>
            <a:r>
              <a:rPr sz="2000" spc="-68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cabos </a:t>
            </a:r>
            <a:r>
              <a:rPr sz="2000" spc="-5" dirty="0">
                <a:latin typeface="Verdana"/>
                <a:cs typeface="Verdana"/>
              </a:rPr>
              <a:t>flat </a:t>
            </a:r>
            <a:r>
              <a:rPr sz="2000" dirty="0">
                <a:latin typeface="Verdana"/>
                <a:cs typeface="Verdana"/>
              </a:rPr>
              <a:t>IDE, com 40 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vias.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Verdana"/>
              <a:cs typeface="Verdana"/>
            </a:endParaRPr>
          </a:p>
          <a:p>
            <a:pPr marL="12700" marR="32384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Verdana"/>
                <a:cs typeface="Verdana"/>
              </a:rPr>
              <a:t>A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partir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2000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passou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ser </a:t>
            </a:r>
            <a:r>
              <a:rPr sz="2000" dirty="0">
                <a:latin typeface="Verdana"/>
                <a:cs typeface="Verdana"/>
              </a:rPr>
              <a:t>usado o cabo </a:t>
            </a:r>
            <a:r>
              <a:rPr sz="2000" spc="-5" dirty="0">
                <a:latin typeface="Verdana"/>
                <a:cs typeface="Verdana"/>
              </a:rPr>
              <a:t>flat de </a:t>
            </a:r>
            <a:r>
              <a:rPr sz="2000" dirty="0">
                <a:latin typeface="Verdana"/>
                <a:cs typeface="Verdana"/>
              </a:rPr>
              <a:t> 80 </a:t>
            </a:r>
            <a:r>
              <a:rPr sz="2000" spc="-5" dirty="0">
                <a:latin typeface="Verdana"/>
                <a:cs typeface="Verdana"/>
              </a:rPr>
              <a:t>vias, </a:t>
            </a:r>
            <a:r>
              <a:rPr sz="2000" dirty="0">
                <a:latin typeface="Verdana"/>
                <a:cs typeface="Verdana"/>
              </a:rPr>
              <a:t>onde </a:t>
            </a:r>
            <a:r>
              <a:rPr sz="2000" spc="-5" dirty="0">
                <a:latin typeface="Verdana"/>
                <a:cs typeface="Verdana"/>
              </a:rPr>
              <a:t>seu </a:t>
            </a:r>
            <a:r>
              <a:rPr sz="2000" dirty="0">
                <a:latin typeface="Verdana"/>
                <a:cs typeface="Verdana"/>
              </a:rPr>
              <a:t> conector </a:t>
            </a:r>
            <a:r>
              <a:rPr sz="2000" spc="-5" dirty="0">
                <a:latin typeface="Verdana"/>
                <a:cs typeface="Verdana"/>
              </a:rPr>
              <a:t>tinha apenas 40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pinos, mas ao todo 80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fios: os </a:t>
            </a:r>
            <a:r>
              <a:rPr sz="2000" dirty="0">
                <a:latin typeface="Verdana"/>
                <a:cs typeface="Verdana"/>
              </a:rPr>
              <a:t>40 </a:t>
            </a:r>
            <a:r>
              <a:rPr sz="2000" spc="-5" dirty="0">
                <a:latin typeface="Verdana"/>
                <a:cs typeface="Verdana"/>
              </a:rPr>
              <a:t>originais </a:t>
            </a:r>
            <a:r>
              <a:rPr sz="2000" dirty="0">
                <a:latin typeface="Verdana"/>
                <a:cs typeface="Verdana"/>
              </a:rPr>
              <a:t>e 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mais </a:t>
            </a:r>
            <a:r>
              <a:rPr sz="2000" dirty="0">
                <a:latin typeface="Verdana"/>
                <a:cs typeface="Verdana"/>
              </a:rPr>
              <a:t>40 </a:t>
            </a:r>
            <a:r>
              <a:rPr sz="2000" spc="-5" dirty="0">
                <a:latin typeface="Verdana"/>
                <a:cs typeface="Verdana"/>
              </a:rPr>
              <a:t>fios de </a:t>
            </a:r>
            <a:r>
              <a:rPr sz="2000" spc="-10" dirty="0">
                <a:latin typeface="Verdana"/>
                <a:cs typeface="Verdana"/>
              </a:rPr>
              <a:t>terra </a:t>
            </a:r>
            <a:r>
              <a:rPr sz="2000" spc="-5" dirty="0">
                <a:latin typeface="Verdana"/>
                <a:cs typeface="Verdana"/>
              </a:rPr>
              <a:t>que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servem</a:t>
            </a:r>
            <a:r>
              <a:rPr sz="2000" spc="-4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como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blindagem.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91076" y="4680584"/>
            <a:ext cx="345122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Verdana"/>
                <a:cs typeface="Verdana"/>
              </a:rPr>
              <a:t>Cabos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IDE: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Verdana"/>
                <a:cs typeface="Verdana"/>
              </a:rPr>
              <a:t>40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vias: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suporta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no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máximo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33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MB/s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80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vias: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suporta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no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máximo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133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MB/s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400" y="990600"/>
            <a:ext cx="4882896" cy="34076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4376" y="195529"/>
            <a:ext cx="463105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CABOS</a:t>
            </a:r>
            <a:r>
              <a:rPr sz="3200" spc="-15" dirty="0"/>
              <a:t> </a:t>
            </a:r>
            <a:r>
              <a:rPr sz="3200" spc="-65" dirty="0"/>
              <a:t>FLAT</a:t>
            </a:r>
            <a:r>
              <a:rPr sz="3200" spc="-5" dirty="0"/>
              <a:t> IDE</a:t>
            </a:r>
            <a:r>
              <a:rPr sz="3200" spc="-20" dirty="0"/>
              <a:t> </a:t>
            </a:r>
            <a:r>
              <a:rPr sz="3200" dirty="0"/>
              <a:t>DE</a:t>
            </a:r>
            <a:r>
              <a:rPr sz="3200" spc="-25" dirty="0"/>
              <a:t> </a:t>
            </a:r>
            <a:r>
              <a:rPr sz="3200" dirty="0"/>
              <a:t>80</a:t>
            </a:r>
            <a:r>
              <a:rPr sz="3200" spc="-20" dirty="0"/>
              <a:t> </a:t>
            </a:r>
            <a:r>
              <a:rPr sz="3200" spc="-5" dirty="0"/>
              <a:t>VIAS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92251" y="1053083"/>
            <a:ext cx="8582025" cy="4218940"/>
            <a:chOff x="492251" y="1053083"/>
            <a:chExt cx="8582025" cy="4218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88407" y="1053083"/>
              <a:ext cx="4285488" cy="32095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251" y="2060447"/>
              <a:ext cx="4285488" cy="321106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17191" y="5819647"/>
            <a:ext cx="41649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985" marR="5080" indent="-62992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MELHORA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CIRCULAÇÃO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AR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DENTRO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GABINETE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97358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 MT"/>
                <a:cs typeface="Arial MT"/>
              </a:rPr>
              <a:t>Formas</a:t>
            </a:r>
            <a:r>
              <a:rPr sz="3600" spc="-10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para</a:t>
            </a:r>
            <a:r>
              <a:rPr sz="3600" spc="-1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instalar</a:t>
            </a:r>
            <a:r>
              <a:rPr sz="3600" spc="-20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HD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e CD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8540" y="3027680"/>
            <a:ext cx="22282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Verdana"/>
                <a:cs typeface="Verdana"/>
              </a:rPr>
              <a:t>Pior</a:t>
            </a:r>
            <a:r>
              <a:rPr sz="3200" spc="-100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Forma</a:t>
            </a:r>
            <a:endParaRPr sz="3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4635" y="1845564"/>
            <a:ext cx="4925568" cy="322173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97358"/>
            <a:ext cx="6300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 MT"/>
                <a:cs typeface="Arial MT"/>
              </a:rPr>
              <a:t>Melhor</a:t>
            </a:r>
            <a:r>
              <a:rPr sz="3600" spc="-2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forma</a:t>
            </a:r>
            <a:r>
              <a:rPr sz="3600" spc="-10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de</a:t>
            </a:r>
            <a:r>
              <a:rPr sz="3600" spc="-1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ligar</a:t>
            </a:r>
            <a:r>
              <a:rPr sz="3600" spc="-20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HD</a:t>
            </a:r>
            <a:r>
              <a:rPr sz="3600" spc="-15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e</a:t>
            </a:r>
            <a:r>
              <a:rPr sz="3600" spc="-10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CD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2671" y="1053083"/>
            <a:ext cx="4276344" cy="5181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6303" y="2811526"/>
            <a:ext cx="28276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Verdana"/>
                <a:cs typeface="Verdana"/>
              </a:rPr>
              <a:t>Melhor</a:t>
            </a:r>
            <a:r>
              <a:rPr sz="3200" spc="-90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Forma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97358"/>
            <a:ext cx="6656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 MT"/>
                <a:cs typeface="Arial MT"/>
              </a:rPr>
              <a:t>Instalando</a:t>
            </a:r>
            <a:r>
              <a:rPr sz="3600" spc="-10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duas</a:t>
            </a:r>
            <a:r>
              <a:rPr sz="3600" spc="-2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unidades</a:t>
            </a:r>
            <a:r>
              <a:rPr sz="3600" spc="-20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de</a:t>
            </a:r>
            <a:r>
              <a:rPr sz="3600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CD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5800" y="990600"/>
            <a:ext cx="4338828" cy="52578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6303" y="2811526"/>
            <a:ext cx="28276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Verdana"/>
                <a:cs typeface="Verdana"/>
              </a:rPr>
              <a:t>Melhor</a:t>
            </a:r>
            <a:r>
              <a:rPr sz="3200" spc="-90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Forma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550" y="-147638"/>
            <a:ext cx="9563100" cy="71532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5616" y="5416294"/>
            <a:ext cx="1429512" cy="14279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2840" y="956894"/>
            <a:ext cx="6951980" cy="2593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4ª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AULA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sz="2800" b="1" spc="-10" dirty="0">
                <a:latin typeface="Calibri"/>
                <a:cs typeface="Calibri"/>
              </a:rPr>
              <a:t>CRONOGRAMA</a:t>
            </a:r>
            <a:endParaRPr sz="2800" dirty="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126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0" dirty="0">
                <a:latin typeface="Calibri"/>
                <a:cs typeface="Calibri"/>
              </a:rPr>
              <a:t>Dispositivos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15" dirty="0">
                <a:latin typeface="Calibri"/>
                <a:cs typeface="Calibri"/>
              </a:rPr>
              <a:t>armazenamento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em massa</a:t>
            </a:r>
            <a:endParaRPr sz="2800" dirty="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5" dirty="0">
                <a:latin typeface="Calibri"/>
                <a:cs typeface="Calibri"/>
              </a:rPr>
              <a:t>Overclock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Prós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 </a:t>
            </a:r>
            <a:r>
              <a:rPr sz="2800" spc="-20" dirty="0">
                <a:latin typeface="Calibri"/>
                <a:cs typeface="Calibri"/>
              </a:rPr>
              <a:t>Contras</a:t>
            </a:r>
            <a:endParaRPr sz="2800" dirty="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0" dirty="0">
                <a:latin typeface="Calibri"/>
                <a:cs typeface="Calibri"/>
              </a:rPr>
              <a:t>Simulação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erros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montagem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Kit </a:t>
            </a:r>
            <a:r>
              <a:rPr sz="2800" spc="-10" dirty="0">
                <a:latin typeface="Calibri"/>
                <a:cs typeface="Calibri"/>
              </a:rPr>
              <a:t>morto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97358"/>
            <a:ext cx="5564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 MT"/>
                <a:cs typeface="Arial MT"/>
              </a:rPr>
              <a:t>Instalando</a:t>
            </a:r>
            <a:r>
              <a:rPr sz="3600" spc="-20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um</a:t>
            </a:r>
            <a:r>
              <a:rPr sz="3600" spc="-1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segundo</a:t>
            </a:r>
            <a:r>
              <a:rPr sz="3600" spc="-30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HD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1066800"/>
            <a:ext cx="4251959" cy="51511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6303" y="2811526"/>
            <a:ext cx="28276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Verdana"/>
                <a:cs typeface="Verdana"/>
              </a:rPr>
              <a:t>Melhor</a:t>
            </a:r>
            <a:r>
              <a:rPr sz="3200" spc="-90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Forma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6325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Orientação</a:t>
            </a:r>
            <a:r>
              <a:rPr sz="3600" b="0" spc="-15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correta </a:t>
            </a:r>
            <a:r>
              <a:rPr sz="3600" b="0" spc="-5" dirty="0">
                <a:latin typeface="Arial MT"/>
                <a:cs typeface="Arial MT"/>
              </a:rPr>
              <a:t>do</a:t>
            </a:r>
            <a:r>
              <a:rPr sz="3600" b="0" spc="-1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conector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40042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maioria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conectores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cabos </a:t>
            </a:r>
            <a:r>
              <a:rPr sz="1800" dirty="0">
                <a:latin typeface="Verdana"/>
                <a:cs typeface="Verdana"/>
              </a:rPr>
              <a:t>flat </a:t>
            </a:r>
            <a:r>
              <a:rPr sz="1800" spc="-5" dirty="0">
                <a:latin typeface="Verdana"/>
                <a:cs typeface="Verdana"/>
              </a:rPr>
              <a:t>possui </a:t>
            </a:r>
            <a:r>
              <a:rPr sz="1800" dirty="0">
                <a:latin typeface="Verdana"/>
                <a:cs typeface="Verdana"/>
              </a:rPr>
              <a:t>um chanfro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 sua </a:t>
            </a:r>
            <a:r>
              <a:rPr sz="1800" spc="-5" dirty="0">
                <a:latin typeface="Verdana"/>
                <a:cs typeface="Verdana"/>
              </a:rPr>
              <a:t>parte central, </a:t>
            </a:r>
            <a:r>
              <a:rPr sz="1800" dirty="0">
                <a:latin typeface="Verdana"/>
                <a:cs typeface="Verdana"/>
              </a:rPr>
              <a:t>como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mostra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10" dirty="0">
                <a:latin typeface="Verdana"/>
                <a:cs typeface="Verdana"/>
              </a:rPr>
              <a:t>figura </a:t>
            </a:r>
            <a:r>
              <a:rPr sz="1800" spc="-5" dirty="0">
                <a:latin typeface="Verdana"/>
                <a:cs typeface="Verdana"/>
              </a:rPr>
              <a:t>ao lado. Este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chanfro se encaixa no outro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chanfro </a:t>
            </a:r>
            <a:r>
              <a:rPr sz="1800" spc="-10" dirty="0">
                <a:latin typeface="Verdana"/>
                <a:cs typeface="Verdana"/>
              </a:rPr>
              <a:t>central </a:t>
            </a:r>
            <a:r>
              <a:rPr sz="1800" dirty="0">
                <a:latin typeface="Verdana"/>
                <a:cs typeface="Verdana"/>
              </a:rPr>
              <a:t>existente no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 da respectiva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interface.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4300" y="1700783"/>
            <a:ext cx="4956048" cy="32415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4114800"/>
            <a:ext cx="3581400" cy="228752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8442" y="1204036"/>
            <a:ext cx="386905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Comic Sans MS"/>
                <a:cs typeface="Comic Sans MS"/>
              </a:rPr>
              <a:t>Padrão</a:t>
            </a:r>
            <a:r>
              <a:rPr sz="4000" spc="-35" dirty="0">
                <a:latin typeface="Comic Sans MS"/>
                <a:cs typeface="Comic Sans MS"/>
              </a:rPr>
              <a:t> </a:t>
            </a:r>
            <a:r>
              <a:rPr sz="4000" spc="-5" dirty="0">
                <a:latin typeface="Comic Sans MS"/>
                <a:cs typeface="Comic Sans MS"/>
              </a:rPr>
              <a:t>-</a:t>
            </a:r>
            <a:r>
              <a:rPr sz="4000" spc="-25" dirty="0">
                <a:latin typeface="Comic Sans MS"/>
                <a:cs typeface="Comic Sans MS"/>
              </a:rPr>
              <a:t> </a:t>
            </a:r>
            <a:r>
              <a:rPr sz="4000" spc="-10" dirty="0">
                <a:latin typeface="Comic Sans MS"/>
                <a:cs typeface="Comic Sans MS"/>
              </a:rPr>
              <a:t>SATA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5260" y="2791155"/>
            <a:ext cx="7128509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27305" algn="ctr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omic Sans MS"/>
                <a:cs typeface="Comic Sans MS"/>
              </a:rPr>
              <a:t>O padrão</a:t>
            </a:r>
            <a:r>
              <a:rPr sz="2800" spc="25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Serial</a:t>
            </a:r>
            <a:r>
              <a:rPr sz="2800" spc="15" dirty="0">
                <a:latin typeface="Comic Sans MS"/>
                <a:cs typeface="Comic Sans MS"/>
              </a:rPr>
              <a:t> </a:t>
            </a:r>
            <a:r>
              <a:rPr sz="2800" spc="-10" dirty="0">
                <a:latin typeface="Comic Sans MS"/>
                <a:cs typeface="Comic Sans MS"/>
              </a:rPr>
              <a:t>ATA</a:t>
            </a:r>
            <a:r>
              <a:rPr sz="2800" spc="15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foi</a:t>
            </a:r>
            <a:r>
              <a:rPr sz="2800" spc="5" dirty="0">
                <a:latin typeface="Comic Sans MS"/>
                <a:cs typeface="Comic Sans MS"/>
              </a:rPr>
              <a:t> </a:t>
            </a:r>
            <a:r>
              <a:rPr sz="2800" spc="-10" dirty="0">
                <a:latin typeface="Comic Sans MS"/>
                <a:cs typeface="Comic Sans MS"/>
              </a:rPr>
              <a:t>desenvolvido</a:t>
            </a:r>
            <a:r>
              <a:rPr sz="2800" spc="35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para </a:t>
            </a:r>
            <a:r>
              <a:rPr sz="2800" spc="-825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substituir</a:t>
            </a:r>
            <a:r>
              <a:rPr sz="2800" spc="4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gradativamente</a:t>
            </a:r>
            <a:r>
              <a:rPr sz="2800" spc="65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o</a:t>
            </a:r>
            <a:r>
              <a:rPr sz="2800" spc="5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padrão</a:t>
            </a:r>
            <a:r>
              <a:rPr sz="2800" spc="25" dirty="0">
                <a:latin typeface="Comic Sans MS"/>
                <a:cs typeface="Comic Sans MS"/>
              </a:rPr>
              <a:t> </a:t>
            </a:r>
            <a:r>
              <a:rPr sz="2800" spc="-10" dirty="0">
                <a:latin typeface="Comic Sans MS"/>
                <a:cs typeface="Comic Sans MS"/>
              </a:rPr>
              <a:t>ATA </a:t>
            </a:r>
            <a:r>
              <a:rPr sz="2800" spc="-5" dirty="0">
                <a:latin typeface="Comic Sans MS"/>
                <a:cs typeface="Comic Sans MS"/>
              </a:rPr>
              <a:t> </a:t>
            </a:r>
            <a:r>
              <a:rPr sz="2800" spc="-10" dirty="0">
                <a:latin typeface="Comic Sans MS"/>
                <a:cs typeface="Comic Sans MS"/>
              </a:rPr>
              <a:t>batizado</a:t>
            </a:r>
            <a:r>
              <a:rPr sz="2800" spc="5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posteriormente,</a:t>
            </a:r>
            <a:r>
              <a:rPr sz="2800" spc="45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como</a:t>
            </a:r>
            <a:r>
              <a:rPr sz="2800" spc="15" dirty="0">
                <a:latin typeface="Comic Sans MS"/>
                <a:cs typeface="Comic Sans MS"/>
              </a:rPr>
              <a:t> </a:t>
            </a:r>
            <a:r>
              <a:rPr sz="2800" spc="-10" dirty="0">
                <a:latin typeface="Comic Sans MS"/>
                <a:cs typeface="Comic Sans MS"/>
              </a:rPr>
              <a:t>PATA</a:t>
            </a:r>
            <a:r>
              <a:rPr sz="2800" spc="2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para </a:t>
            </a:r>
            <a:r>
              <a:rPr sz="2800" spc="-819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que</a:t>
            </a:r>
            <a:r>
              <a:rPr sz="2800" spc="-1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houvesse</a:t>
            </a:r>
            <a:r>
              <a:rPr sz="2800" dirty="0">
                <a:latin typeface="Comic Sans MS"/>
                <a:cs typeface="Comic Sans MS"/>
              </a:rPr>
              <a:t> </a:t>
            </a:r>
            <a:r>
              <a:rPr sz="2800" spc="-5" dirty="0">
                <a:latin typeface="Comic Sans MS"/>
                <a:cs typeface="Comic Sans MS"/>
              </a:rPr>
              <a:t>a</a:t>
            </a:r>
            <a:r>
              <a:rPr sz="2800" spc="15" dirty="0">
                <a:latin typeface="Comic Sans MS"/>
                <a:cs typeface="Comic Sans MS"/>
              </a:rPr>
              <a:t> </a:t>
            </a:r>
            <a:r>
              <a:rPr sz="2800" spc="-10" dirty="0">
                <a:latin typeface="Comic Sans MS"/>
                <a:cs typeface="Comic Sans MS"/>
              </a:rPr>
              <a:t>diferenciação.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303" y="264921"/>
            <a:ext cx="28092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HD</a:t>
            </a:r>
            <a:r>
              <a:rPr sz="3600" spc="-45" dirty="0"/>
              <a:t> </a:t>
            </a:r>
            <a:r>
              <a:rPr sz="3600" dirty="0"/>
              <a:t>SERIAL</a:t>
            </a:r>
            <a:r>
              <a:rPr sz="3600" spc="-45" dirty="0"/>
              <a:t> </a:t>
            </a:r>
            <a:r>
              <a:rPr sz="3600" spc="-190" dirty="0"/>
              <a:t>ATA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251459" y="1124711"/>
            <a:ext cx="8707120" cy="5649595"/>
            <a:chOff x="251459" y="1124711"/>
            <a:chExt cx="8707120" cy="56495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59" y="1124711"/>
              <a:ext cx="5715000" cy="44287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6480" y="1322831"/>
              <a:ext cx="2592324" cy="16337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87212" y="2953510"/>
              <a:ext cx="3070860" cy="382066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137275" y="504825"/>
            <a:ext cx="25749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0290" marR="5080" indent="-103822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CABOS </a:t>
            </a:r>
            <a:r>
              <a:rPr sz="2400" b="1" spc="-45" dirty="0">
                <a:latin typeface="Calibri"/>
                <a:cs typeface="Calibri"/>
              </a:rPr>
              <a:t>PARA </a:t>
            </a:r>
            <a:r>
              <a:rPr sz="2400" b="1" dirty="0">
                <a:latin typeface="Calibri"/>
                <a:cs typeface="Calibri"/>
              </a:rPr>
              <a:t>SERIAL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30" dirty="0">
                <a:latin typeface="Calibri"/>
                <a:cs typeface="Calibri"/>
              </a:rPr>
              <a:t>ATA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188976"/>
            <a:ext cx="8784336" cy="6461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459" y="188976"/>
            <a:ext cx="8784590" cy="646430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30"/>
              </a:spcBef>
            </a:pPr>
            <a:r>
              <a:rPr sz="3600" b="0" spc="-15" dirty="0">
                <a:latin typeface="Calibri"/>
                <a:cs typeface="Calibri"/>
              </a:rPr>
              <a:t>Conectores</a:t>
            </a:r>
            <a:r>
              <a:rPr sz="3600" b="0" spc="-30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-</a:t>
            </a:r>
            <a:r>
              <a:rPr sz="3600" b="0" spc="-25" dirty="0">
                <a:latin typeface="Calibri"/>
                <a:cs typeface="Calibri"/>
              </a:rPr>
              <a:t> </a:t>
            </a:r>
            <a:r>
              <a:rPr sz="3600" b="0" spc="-145" dirty="0">
                <a:latin typeface="Calibri"/>
                <a:cs typeface="Calibri"/>
              </a:rPr>
              <a:t>SATA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0" y="1124711"/>
            <a:ext cx="8296656" cy="51998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188976"/>
            <a:ext cx="8784336" cy="6461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459" y="188976"/>
            <a:ext cx="8784590" cy="646430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30"/>
              </a:spcBef>
            </a:pPr>
            <a:r>
              <a:rPr sz="3600" b="0" spc="-10" dirty="0">
                <a:latin typeface="Calibri"/>
                <a:cs typeface="Calibri"/>
              </a:rPr>
              <a:t>cabo </a:t>
            </a:r>
            <a:r>
              <a:rPr sz="3600" b="0" spc="-5" dirty="0">
                <a:latin typeface="Calibri"/>
                <a:cs typeface="Calibri"/>
              </a:rPr>
              <a:t>serial</a:t>
            </a:r>
            <a:r>
              <a:rPr sz="3600" b="0" spc="-2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e</a:t>
            </a:r>
            <a:r>
              <a:rPr sz="3600" b="0" spc="-5" dirty="0">
                <a:latin typeface="Calibri"/>
                <a:cs typeface="Calibri"/>
              </a:rPr>
              <a:t> </a:t>
            </a:r>
            <a:r>
              <a:rPr sz="3600" b="0" spc="-10" dirty="0">
                <a:latin typeface="Calibri"/>
                <a:cs typeface="Calibri"/>
              </a:rPr>
              <a:t>cabo paralelo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672" y="1269491"/>
            <a:ext cx="8296656" cy="48859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267" y="398779"/>
            <a:ext cx="12103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498E"/>
                </a:solidFill>
                <a:latin typeface="Arial"/>
                <a:cs typeface="Arial"/>
              </a:rPr>
              <a:t>SCSI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3910" y="1100073"/>
            <a:ext cx="7751445" cy="467423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535305" marR="176530" indent="-481965">
              <a:lnSpc>
                <a:spcPts val="3000"/>
              </a:lnSpc>
              <a:spcBef>
                <a:spcPts val="495"/>
              </a:spcBef>
            </a:pP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É</a:t>
            </a:r>
            <a:r>
              <a:rPr sz="280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um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 padrão</a:t>
            </a:r>
            <a:r>
              <a:rPr sz="2800" spc="3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que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 suporta</a:t>
            </a:r>
            <a:r>
              <a:rPr sz="2800" spc="2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a</a:t>
            </a:r>
            <a:r>
              <a:rPr sz="280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conexão,</a:t>
            </a:r>
            <a:r>
              <a:rPr sz="2800" spc="1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não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 só</a:t>
            </a:r>
            <a:r>
              <a:rPr sz="2800" spc="1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de </a:t>
            </a:r>
            <a:r>
              <a:rPr sz="2800" spc="-82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HDs,</a:t>
            </a:r>
            <a:r>
              <a:rPr sz="2800" spc="1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mas</a:t>
            </a:r>
            <a:r>
              <a:rPr sz="280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também</a:t>
            </a:r>
            <a:r>
              <a:rPr sz="2800" spc="3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de</a:t>
            </a:r>
            <a:r>
              <a:rPr sz="2800" spc="1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outros</a:t>
            </a:r>
            <a:r>
              <a:rPr sz="2800" spc="1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periféricos.</a:t>
            </a:r>
            <a:endParaRPr sz="2800">
              <a:latin typeface="Comic Sans MS"/>
              <a:cs typeface="Comic Sans MS"/>
            </a:endParaRPr>
          </a:p>
          <a:p>
            <a:pPr marL="893444" marR="235585" indent="-881380">
              <a:lnSpc>
                <a:spcPts val="3020"/>
              </a:lnSpc>
              <a:spcBef>
                <a:spcPts val="1019"/>
              </a:spcBef>
            </a:pP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Ele</a:t>
            </a:r>
            <a:r>
              <a:rPr sz="2800" spc="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necessita</a:t>
            </a:r>
            <a:r>
              <a:rPr sz="2800" spc="3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que</a:t>
            </a:r>
            <a:r>
              <a:rPr sz="280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uma</a:t>
            </a:r>
            <a:r>
              <a:rPr sz="280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controladora</a:t>
            </a:r>
            <a:r>
              <a:rPr sz="2800" spc="3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integrada </a:t>
            </a:r>
            <a:r>
              <a:rPr sz="2800" spc="-82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SCSI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seja</a:t>
            </a:r>
            <a:r>
              <a:rPr sz="2800" spc="1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adicionada</a:t>
            </a:r>
            <a:r>
              <a:rPr sz="2800" spc="4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a</a:t>
            </a:r>
            <a:r>
              <a:rPr sz="280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um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 dos</a:t>
            </a:r>
            <a:r>
              <a:rPr sz="2800" spc="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slots</a:t>
            </a:r>
            <a:endParaRPr sz="2800">
              <a:latin typeface="Comic Sans MS"/>
              <a:cs typeface="Comic Sans MS"/>
            </a:endParaRPr>
          </a:p>
          <a:p>
            <a:pPr marL="2434590">
              <a:lnSpc>
                <a:spcPts val="2985"/>
              </a:lnSpc>
            </a:pP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disponíveis</a:t>
            </a:r>
            <a:r>
              <a:rPr sz="2800" spc="2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do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 PC.</a:t>
            </a:r>
            <a:endParaRPr sz="2800">
              <a:latin typeface="Comic Sans MS"/>
              <a:cs typeface="Comic Sans MS"/>
            </a:endParaRPr>
          </a:p>
          <a:p>
            <a:pPr marL="1199515" marR="494665" indent="-927100">
              <a:lnSpc>
                <a:spcPts val="3020"/>
              </a:lnSpc>
              <a:spcBef>
                <a:spcPts val="1045"/>
              </a:spcBef>
            </a:pP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Ele</a:t>
            </a:r>
            <a:r>
              <a:rPr sz="280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não</a:t>
            </a:r>
            <a:r>
              <a:rPr sz="2800" spc="1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é muito</a:t>
            </a:r>
            <a:r>
              <a:rPr sz="2800" spc="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utilizado</a:t>
            </a:r>
            <a:r>
              <a:rPr sz="2800" spc="4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em</a:t>
            </a:r>
            <a:r>
              <a:rPr sz="280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PCs</a:t>
            </a:r>
            <a:r>
              <a:rPr sz="2800" spc="1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desktops, </a:t>
            </a:r>
            <a:r>
              <a:rPr sz="2800" spc="-82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devido</a:t>
            </a:r>
            <a:r>
              <a:rPr sz="2800" spc="2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ao</a:t>
            </a:r>
            <a:r>
              <a:rPr sz="2800" spc="1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fator</a:t>
            </a:r>
            <a:r>
              <a:rPr sz="2800" spc="2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custo/benefício.</a:t>
            </a:r>
            <a:endParaRPr sz="2800">
              <a:latin typeface="Comic Sans MS"/>
              <a:cs typeface="Comic Sans MS"/>
            </a:endParaRPr>
          </a:p>
          <a:p>
            <a:pPr marL="338455" marR="238125" indent="-325120">
              <a:lnSpc>
                <a:spcPts val="3020"/>
              </a:lnSpc>
              <a:spcBef>
                <a:spcPts val="1005"/>
              </a:spcBef>
            </a:pP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É</a:t>
            </a:r>
            <a:r>
              <a:rPr sz="2800" spc="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utilizado</a:t>
            </a:r>
            <a:r>
              <a:rPr sz="2800" spc="4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em</a:t>
            </a:r>
            <a:r>
              <a:rPr sz="2800" spc="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Servidores,</a:t>
            </a:r>
            <a:r>
              <a:rPr sz="2800" spc="3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pois</a:t>
            </a:r>
            <a:r>
              <a:rPr sz="2800" spc="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é</a:t>
            </a:r>
            <a:r>
              <a:rPr sz="280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mais</a:t>
            </a:r>
            <a:r>
              <a:rPr sz="2800" spc="2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rápido, </a:t>
            </a:r>
            <a:r>
              <a:rPr sz="2800" spc="-819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possui</a:t>
            </a:r>
            <a:r>
              <a:rPr sz="280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uma</a:t>
            </a:r>
            <a:r>
              <a:rPr sz="280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taxa</a:t>
            </a:r>
            <a:r>
              <a:rPr sz="2800" spc="1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de</a:t>
            </a:r>
            <a:r>
              <a:rPr sz="2800" spc="1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transferência</a:t>
            </a:r>
            <a:r>
              <a:rPr sz="2800" spc="4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de</a:t>
            </a:r>
            <a:r>
              <a:rPr sz="2800" spc="1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dados</a:t>
            </a:r>
            <a:endParaRPr sz="2800">
              <a:latin typeface="Comic Sans MS"/>
              <a:cs typeface="Comic Sans MS"/>
            </a:endParaRPr>
          </a:p>
          <a:p>
            <a:pPr marL="15240">
              <a:lnSpc>
                <a:spcPts val="2830"/>
              </a:lnSpc>
            </a:pP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maior</a:t>
            </a:r>
            <a:r>
              <a:rPr sz="2800" spc="2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e</a:t>
            </a:r>
            <a:r>
              <a:rPr sz="2800" spc="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tem</a:t>
            </a:r>
            <a:r>
              <a:rPr sz="2800" spc="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unidades</a:t>
            </a:r>
            <a:r>
              <a:rPr sz="2800" spc="3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com</a:t>
            </a:r>
            <a:r>
              <a:rPr sz="2800" spc="1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maior</a:t>
            </a:r>
            <a:r>
              <a:rPr sz="2800" spc="3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capacidade</a:t>
            </a:r>
            <a:r>
              <a:rPr sz="2800" spc="4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de</a:t>
            </a:r>
            <a:endParaRPr sz="2800">
              <a:latin typeface="Comic Sans MS"/>
              <a:cs typeface="Comic Sans MS"/>
            </a:endParaRPr>
          </a:p>
          <a:p>
            <a:pPr marL="2545715">
              <a:lnSpc>
                <a:spcPts val="3204"/>
              </a:lnSpc>
            </a:pP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armazenamento.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7217" y="2425447"/>
            <a:ext cx="4233545" cy="2245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21500"/>
              </a:lnSpc>
              <a:spcBef>
                <a:spcPts val="90"/>
              </a:spcBef>
            </a:pPr>
            <a:r>
              <a:rPr sz="2400" b="1" dirty="0">
                <a:latin typeface="Calibri"/>
                <a:cs typeface="Calibri"/>
              </a:rPr>
              <a:t>SSD é </a:t>
            </a:r>
            <a:r>
              <a:rPr sz="2400" b="1" spc="-5" dirty="0">
                <a:latin typeface="Calibri"/>
                <a:cs typeface="Calibri"/>
              </a:rPr>
              <a:t>um "HD" que </a:t>
            </a:r>
            <a:r>
              <a:rPr sz="2400" b="1" spc="-10" dirty="0">
                <a:latin typeface="Calibri"/>
                <a:cs typeface="Calibri"/>
              </a:rPr>
              <a:t>utiliza chips </a:t>
            </a:r>
            <a:r>
              <a:rPr sz="2400" b="1" spc="-5" dirty="0">
                <a:latin typeface="Calibri"/>
                <a:cs typeface="Calibri"/>
              </a:rPr>
              <a:t> de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memória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Flash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no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lugar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de </a:t>
            </a:r>
            <a:r>
              <a:rPr sz="2400" b="1" spc="-5" dirty="0">
                <a:latin typeface="Calibri"/>
                <a:cs typeface="Calibri"/>
              </a:rPr>
              <a:t> discos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magnéticos.</a:t>
            </a:r>
            <a:r>
              <a:rPr sz="2400" b="1" dirty="0">
                <a:latin typeface="Calibri"/>
                <a:cs typeface="Calibri"/>
              </a:rPr>
              <a:t> Eles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são 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projetados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para</a:t>
            </a:r>
            <a:r>
              <a:rPr sz="2400" b="1" spc="-10" dirty="0">
                <a:latin typeface="Calibri"/>
                <a:cs typeface="Calibri"/>
              </a:rPr>
              <a:t> substituírem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diretamente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 </a:t>
            </a:r>
            <a:r>
              <a:rPr sz="2400" b="1" spc="-5" dirty="0">
                <a:latin typeface="Calibri"/>
                <a:cs typeface="Calibri"/>
              </a:rPr>
              <a:t>HD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tradicional.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5598" y="472516"/>
            <a:ext cx="39681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</a:t>
            </a:r>
            <a:r>
              <a:rPr spc="-20" dirty="0"/>
              <a:t> </a:t>
            </a:r>
            <a:r>
              <a:rPr dirty="0"/>
              <a:t>que</a:t>
            </a:r>
            <a:r>
              <a:rPr spc="-15" dirty="0"/>
              <a:t> </a:t>
            </a:r>
            <a:r>
              <a:rPr dirty="0"/>
              <a:t>é</a:t>
            </a:r>
            <a:r>
              <a:rPr spc="-20" dirty="0"/>
              <a:t> </a:t>
            </a:r>
            <a:r>
              <a:rPr spc="-5" dirty="0"/>
              <a:t>um</a:t>
            </a:r>
            <a:r>
              <a:rPr spc="-20" dirty="0"/>
              <a:t> </a:t>
            </a:r>
            <a:r>
              <a:rPr spc="-5" dirty="0"/>
              <a:t>SSD?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32332" y="1399032"/>
            <a:ext cx="7698105" cy="3680460"/>
            <a:chOff x="1132332" y="1399032"/>
            <a:chExt cx="7698105" cy="3680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03291" y="2133600"/>
              <a:ext cx="3817619" cy="29367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4147" y="2124456"/>
              <a:ext cx="3835907" cy="29550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2332" y="1399032"/>
              <a:ext cx="6812280" cy="12832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dirty="0"/>
              <a:t>Funcioname</a:t>
            </a:r>
            <a:r>
              <a:rPr spc="-30" dirty="0"/>
              <a:t>n</a:t>
            </a:r>
            <a:r>
              <a:rPr spc="-50" dirty="0"/>
              <a:t>t</a:t>
            </a:r>
            <a:r>
              <a:rPr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4065" y="1691132"/>
            <a:ext cx="2174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6140" algn="l"/>
                <a:tab pos="1724025" algn="l"/>
              </a:tabLst>
            </a:pP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20" dirty="0">
                <a:latin typeface="Calibri"/>
                <a:cs typeface="Calibri"/>
              </a:rPr>
              <a:t>s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s	</a:t>
            </a:r>
            <a:r>
              <a:rPr sz="2400" b="1" spc="-5" dirty="0">
                <a:latin typeface="Calibri"/>
                <a:cs typeface="Calibri"/>
              </a:rPr>
              <a:t>chi</a:t>
            </a:r>
            <a:r>
              <a:rPr sz="2400" b="1" spc="-25" dirty="0">
                <a:latin typeface="Calibri"/>
                <a:cs typeface="Calibri"/>
              </a:rPr>
              <a:t>p</a:t>
            </a:r>
            <a:r>
              <a:rPr sz="2400" b="1" dirty="0">
                <a:latin typeface="Calibri"/>
                <a:cs typeface="Calibri"/>
              </a:rPr>
              <a:t>s	são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30448" y="1691132"/>
            <a:ext cx="3510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59939" algn="l"/>
              </a:tabLst>
            </a:pP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spc="5" dirty="0">
                <a:latin typeface="Calibri"/>
                <a:cs typeface="Calibri"/>
              </a:rPr>
              <a:t>s</a:t>
            </a:r>
            <a:r>
              <a:rPr sz="2400" b="1" dirty="0">
                <a:latin typeface="Calibri"/>
                <a:cs typeface="Calibri"/>
              </a:rPr>
              <a:t>pe</a:t>
            </a:r>
            <a:r>
              <a:rPr sz="2400" b="1" spc="10" dirty="0">
                <a:latin typeface="Calibri"/>
                <a:cs typeface="Calibri"/>
              </a:rPr>
              <a:t>c</a:t>
            </a:r>
            <a:r>
              <a:rPr sz="2400" b="1" dirty="0">
                <a:latin typeface="Calibri"/>
                <a:cs typeface="Calibri"/>
              </a:rPr>
              <a:t>ial</a:t>
            </a:r>
            <a:r>
              <a:rPr sz="2400" b="1" spc="5" dirty="0">
                <a:latin typeface="Calibri"/>
                <a:cs typeface="Calibri"/>
              </a:rPr>
              <a:t>m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spc="-25" dirty="0">
                <a:latin typeface="Calibri"/>
                <a:cs typeface="Calibri"/>
              </a:rPr>
              <a:t>n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e	p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epa</a:t>
            </a:r>
            <a:r>
              <a:rPr sz="2400" b="1" spc="-5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ados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22211" y="1691132"/>
            <a:ext cx="592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pa</a:t>
            </a:r>
            <a:r>
              <a:rPr sz="2400" b="1" spc="-5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6657" y="1691132"/>
            <a:ext cx="1374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armazenar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21600"/>
              </a:lnSpc>
              <a:spcBef>
                <a:spcPts val="105"/>
              </a:spcBef>
            </a:pPr>
            <a:r>
              <a:rPr spc="-5" dirty="0"/>
              <a:t>dados,</a:t>
            </a:r>
            <a:r>
              <a:rPr dirty="0"/>
              <a:t> </a:t>
            </a:r>
            <a:r>
              <a:rPr spc="-5" dirty="0"/>
              <a:t>mesmo</a:t>
            </a:r>
            <a:r>
              <a:rPr dirty="0"/>
              <a:t> </a:t>
            </a:r>
            <a:r>
              <a:rPr spc="-5" dirty="0"/>
              <a:t>quando</a:t>
            </a:r>
            <a:r>
              <a:rPr dirty="0"/>
              <a:t> não</a:t>
            </a:r>
            <a:r>
              <a:rPr spc="5" dirty="0"/>
              <a:t> </a:t>
            </a:r>
            <a:r>
              <a:rPr spc="-5" dirty="0"/>
              <a:t>há</a:t>
            </a:r>
            <a:r>
              <a:rPr dirty="0"/>
              <a:t> </a:t>
            </a:r>
            <a:r>
              <a:rPr spc="-10" dirty="0"/>
              <a:t>recebimento</a:t>
            </a:r>
            <a:r>
              <a:rPr spc="-5" dirty="0"/>
              <a:t> de</a:t>
            </a:r>
            <a:r>
              <a:rPr dirty="0"/>
              <a:t> </a:t>
            </a:r>
            <a:r>
              <a:rPr spc="-10" dirty="0"/>
              <a:t>energia.</a:t>
            </a:r>
            <a:r>
              <a:rPr spc="-5" dirty="0"/>
              <a:t> </a:t>
            </a:r>
            <a:r>
              <a:rPr spc="-10" dirty="0"/>
              <a:t>São, </a:t>
            </a:r>
            <a:r>
              <a:rPr spc="-5" dirty="0"/>
              <a:t> </a:t>
            </a:r>
            <a:r>
              <a:rPr spc="-15" dirty="0"/>
              <a:t>portanto,</a:t>
            </a:r>
            <a:r>
              <a:rPr spc="-10" dirty="0"/>
              <a:t> </a:t>
            </a:r>
            <a:r>
              <a:rPr spc="-5" dirty="0"/>
              <a:t>dispositivos</a:t>
            </a:r>
            <a:r>
              <a:rPr dirty="0"/>
              <a:t> </a:t>
            </a:r>
            <a:r>
              <a:rPr i="1" spc="-10" dirty="0">
                <a:latin typeface="Calibri"/>
                <a:cs typeface="Calibri"/>
              </a:rPr>
              <a:t>não-voláteis</a:t>
            </a:r>
            <a:r>
              <a:rPr spc="-10" dirty="0"/>
              <a:t>.</a:t>
            </a:r>
            <a:r>
              <a:rPr spc="-5" dirty="0"/>
              <a:t> </a:t>
            </a:r>
            <a:r>
              <a:rPr dirty="0"/>
              <a:t>É</a:t>
            </a:r>
            <a:r>
              <a:rPr spc="5" dirty="0"/>
              <a:t> </a:t>
            </a:r>
            <a:r>
              <a:rPr spc="-5" dirty="0"/>
              <a:t>um</a:t>
            </a:r>
            <a:r>
              <a:rPr dirty="0"/>
              <a:t> </a:t>
            </a:r>
            <a:r>
              <a:rPr spc="-5" dirty="0"/>
              <a:t>tipo</a:t>
            </a:r>
            <a:r>
              <a:rPr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5" dirty="0"/>
              <a:t>memória </a:t>
            </a:r>
            <a:r>
              <a:rPr dirty="0"/>
              <a:t> </a:t>
            </a:r>
            <a:r>
              <a:rPr spc="-5" dirty="0"/>
              <a:t>EEPROM. Dispensando </a:t>
            </a:r>
            <a:r>
              <a:rPr spc="-10" dirty="0"/>
              <a:t>totalmente </a:t>
            </a:r>
            <a:r>
              <a:rPr dirty="0"/>
              <a:t>o uso </a:t>
            </a:r>
            <a:r>
              <a:rPr spc="-5" dirty="0"/>
              <a:t>de </a:t>
            </a:r>
            <a:r>
              <a:rPr spc="-10" dirty="0"/>
              <a:t>sistemas mecânicos </a:t>
            </a:r>
            <a:r>
              <a:rPr spc="-5" dirty="0"/>
              <a:t> </a:t>
            </a:r>
            <a:r>
              <a:rPr spc="-15" dirty="0"/>
              <a:t>para</a:t>
            </a:r>
            <a:r>
              <a:rPr spc="-20" dirty="0"/>
              <a:t> </a:t>
            </a:r>
            <a:r>
              <a:rPr dirty="0"/>
              <a:t>seu</a:t>
            </a:r>
            <a:r>
              <a:rPr spc="5" dirty="0"/>
              <a:t> </a:t>
            </a:r>
            <a:r>
              <a:rPr spc="-5" dirty="0"/>
              <a:t>funcionamento.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4203191" y="3851147"/>
            <a:ext cx="3689985" cy="2618740"/>
            <a:chOff x="4203191" y="3851147"/>
            <a:chExt cx="3689985" cy="261874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2335" y="3860291"/>
              <a:ext cx="3671316" cy="25999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3191" y="3851147"/>
              <a:ext cx="3689604" cy="2618232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2332" y="1399032"/>
            <a:ext cx="6812280" cy="128320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635" y="257047"/>
            <a:ext cx="27990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Barramento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7217" y="1325752"/>
            <a:ext cx="7691755" cy="1803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21600"/>
              </a:lnSpc>
              <a:spcBef>
                <a:spcPts val="90"/>
              </a:spcBef>
            </a:pPr>
            <a:r>
              <a:rPr sz="2400" b="1" dirty="0">
                <a:latin typeface="Calibri"/>
                <a:cs typeface="Calibri"/>
              </a:rPr>
              <a:t>O SSD não </a:t>
            </a:r>
            <a:r>
              <a:rPr sz="2400" b="1" spc="-5" dirty="0">
                <a:latin typeface="Calibri"/>
                <a:cs typeface="Calibri"/>
              </a:rPr>
              <a:t>possui um </a:t>
            </a:r>
            <a:r>
              <a:rPr sz="2400" b="1" spc="-15" dirty="0">
                <a:latin typeface="Calibri"/>
                <a:cs typeface="Calibri"/>
              </a:rPr>
              <a:t>barramento padrão, </a:t>
            </a:r>
            <a:r>
              <a:rPr sz="2400" b="1" spc="-5" dirty="0">
                <a:latin typeface="Calibri"/>
                <a:cs typeface="Calibri"/>
              </a:rPr>
              <a:t>alguns </a:t>
            </a:r>
            <a:r>
              <a:rPr sz="2400" b="1" spc="-15" dirty="0">
                <a:latin typeface="Calibri"/>
                <a:cs typeface="Calibri"/>
              </a:rPr>
              <a:t>fabricantes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usam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conectores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mini-PCI-express,</a:t>
            </a:r>
            <a:r>
              <a:rPr sz="2400" b="1" spc="-5" dirty="0">
                <a:latin typeface="Calibri"/>
                <a:cs typeface="Calibri"/>
              </a:rPr>
              <a:t> outros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85" dirty="0">
                <a:latin typeface="Calibri"/>
                <a:cs typeface="Calibri"/>
              </a:rPr>
              <a:t>SATA,</a:t>
            </a:r>
            <a:r>
              <a:rPr sz="2400" b="1" spc="-8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alguns 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utilizam </a:t>
            </a:r>
            <a:r>
              <a:rPr sz="2400" b="1" dirty="0">
                <a:latin typeface="Calibri"/>
                <a:cs typeface="Calibri"/>
              </a:rPr>
              <a:t>o USB. </a:t>
            </a:r>
            <a:r>
              <a:rPr sz="2400" b="1" spc="-5" dirty="0">
                <a:latin typeface="Calibri"/>
                <a:cs typeface="Calibri"/>
              </a:rPr>
              <a:t>Mais um </a:t>
            </a:r>
            <a:r>
              <a:rPr sz="2400" b="1" spc="-10" dirty="0">
                <a:latin typeface="Calibri"/>
                <a:cs typeface="Calibri"/>
              </a:rPr>
              <a:t>novo </a:t>
            </a:r>
            <a:r>
              <a:rPr sz="2400" b="1" spc="-15" dirty="0">
                <a:latin typeface="Calibri"/>
                <a:cs typeface="Calibri"/>
              </a:rPr>
              <a:t>padrão apresentado, </a:t>
            </a:r>
            <a:r>
              <a:rPr sz="2400" b="1" dirty="0">
                <a:latin typeface="Calibri"/>
                <a:cs typeface="Calibri"/>
              </a:rPr>
              <a:t>o </a:t>
            </a:r>
            <a:r>
              <a:rPr sz="2400" b="1" spc="-5" dirty="0">
                <a:latin typeface="Calibri"/>
                <a:cs typeface="Calibri"/>
              </a:rPr>
              <a:t>mini-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80" dirty="0">
                <a:latin typeface="Calibri"/>
                <a:cs typeface="Calibri"/>
              </a:rPr>
              <a:t>SATA,</a:t>
            </a:r>
            <a:r>
              <a:rPr sz="2400" b="1" dirty="0">
                <a:latin typeface="Calibri"/>
                <a:cs typeface="Calibri"/>
              </a:rPr>
              <a:t> pode</a:t>
            </a:r>
            <a:r>
              <a:rPr sz="2400" b="1" spc="-5" dirty="0">
                <a:latin typeface="Calibri"/>
                <a:cs typeface="Calibri"/>
              </a:rPr>
              <a:t> acabar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com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essa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confusão de </a:t>
            </a:r>
            <a:r>
              <a:rPr sz="2400" b="1" spc="-10" dirty="0">
                <a:latin typeface="Calibri"/>
                <a:cs typeface="Calibri"/>
              </a:rPr>
              <a:t>barramentos.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46447" y="3761232"/>
            <a:ext cx="4051300" cy="2784475"/>
            <a:chOff x="4346447" y="3761232"/>
            <a:chExt cx="4051300" cy="27844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591" y="3770376"/>
              <a:ext cx="4032504" cy="27660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6447" y="3761232"/>
              <a:ext cx="4050792" cy="2784348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2332" y="1110996"/>
            <a:ext cx="6812280" cy="12832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798957"/>
            <a:ext cx="3176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00498E"/>
                </a:solidFill>
                <a:latin typeface="Comic Sans MS"/>
                <a:cs typeface="Comic Sans MS"/>
              </a:rPr>
              <a:t>O</a:t>
            </a:r>
            <a:r>
              <a:rPr sz="3600" b="0" spc="-4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3600" b="0" spc="-5" dirty="0">
                <a:solidFill>
                  <a:srgbClr val="00498E"/>
                </a:solidFill>
                <a:latin typeface="Comic Sans MS"/>
                <a:cs typeface="Comic Sans MS"/>
              </a:rPr>
              <a:t>que</a:t>
            </a:r>
            <a:r>
              <a:rPr sz="3600" b="0" spc="-3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3600" b="0" dirty="0">
                <a:solidFill>
                  <a:srgbClr val="00498E"/>
                </a:solidFill>
                <a:latin typeface="Comic Sans MS"/>
                <a:cs typeface="Comic Sans MS"/>
              </a:rPr>
              <a:t>é</a:t>
            </a:r>
            <a:r>
              <a:rPr sz="3600" b="0" spc="-3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3600" b="0" spc="-5" dirty="0">
                <a:solidFill>
                  <a:srgbClr val="00498E"/>
                </a:solidFill>
                <a:latin typeface="Comic Sans MS"/>
                <a:cs typeface="Comic Sans MS"/>
              </a:rPr>
              <a:t>HD???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2796" y="2249550"/>
            <a:ext cx="7364095" cy="1219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DISCO</a:t>
            </a:r>
            <a:r>
              <a:rPr sz="280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RÍGIDO</a:t>
            </a:r>
            <a:r>
              <a:rPr sz="2800" spc="3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(ou HARD</a:t>
            </a:r>
            <a:r>
              <a:rPr sz="2800" spc="1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DISK</a:t>
            </a:r>
            <a:r>
              <a:rPr sz="2800" spc="1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ou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HD)</a:t>
            </a:r>
            <a:r>
              <a:rPr sz="280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é o</a:t>
            </a:r>
            <a:endParaRPr sz="2800">
              <a:latin typeface="Comic Sans MS"/>
              <a:cs typeface="Comic Sans MS"/>
            </a:endParaRPr>
          </a:p>
          <a:p>
            <a:pPr marL="390525" marR="5080" indent="-204470">
              <a:lnSpc>
                <a:spcPts val="3020"/>
              </a:lnSpc>
              <a:spcBef>
                <a:spcPts val="215"/>
              </a:spcBef>
            </a:pP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componente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que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armazena</a:t>
            </a:r>
            <a:r>
              <a:rPr sz="2800" spc="5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todos</a:t>
            </a:r>
            <a:r>
              <a:rPr sz="2800" spc="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os</a:t>
            </a:r>
            <a:r>
              <a:rPr sz="280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dados</a:t>
            </a:r>
            <a:r>
              <a:rPr sz="2800" spc="1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e </a:t>
            </a:r>
            <a:r>
              <a:rPr sz="2800" spc="-819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programas</a:t>
            </a:r>
            <a:r>
              <a:rPr sz="2800" spc="3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Comic Sans MS"/>
                <a:cs typeface="Comic Sans MS"/>
              </a:rPr>
              <a:t>instalados</a:t>
            </a:r>
            <a:r>
              <a:rPr sz="2800" spc="30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no seu</a:t>
            </a:r>
            <a:r>
              <a:rPr sz="2800" spc="5" dirty="0">
                <a:solidFill>
                  <a:srgbClr val="00498E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Comic Sans MS"/>
                <a:cs typeface="Comic Sans MS"/>
              </a:rPr>
              <a:t>computador.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1708" y="329641"/>
            <a:ext cx="24244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5" dirty="0"/>
              <a:t>Vantagens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8540" y="1858517"/>
            <a:ext cx="7840345" cy="2342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Font typeface="Calibri"/>
              <a:buChar char="•"/>
              <a:tabLst>
                <a:tab pos="301625" algn="l"/>
                <a:tab pos="302260" algn="l"/>
              </a:tabLst>
            </a:pPr>
            <a:r>
              <a:rPr sz="2400" b="1" spc="-5" dirty="0">
                <a:latin typeface="Calibri"/>
                <a:cs typeface="Calibri"/>
              </a:rPr>
              <a:t>Possibilidade </a:t>
            </a:r>
            <a:r>
              <a:rPr sz="2400" b="1" dirty="0">
                <a:latin typeface="Calibri"/>
                <a:cs typeface="Calibri"/>
              </a:rPr>
              <a:t>de </a:t>
            </a:r>
            <a:r>
              <a:rPr sz="2400" b="1" spc="-10" dirty="0">
                <a:latin typeface="Calibri"/>
                <a:cs typeface="Calibri"/>
              </a:rPr>
              <a:t>trabalhar </a:t>
            </a:r>
            <a:r>
              <a:rPr sz="2400" b="1" spc="-5" dirty="0">
                <a:latin typeface="Calibri"/>
                <a:cs typeface="Calibri"/>
              </a:rPr>
              <a:t>em </a:t>
            </a:r>
            <a:r>
              <a:rPr sz="2400" b="1" spc="-15" dirty="0">
                <a:latin typeface="Calibri"/>
                <a:cs typeface="Calibri"/>
              </a:rPr>
              <a:t>temperaturas </a:t>
            </a:r>
            <a:r>
              <a:rPr sz="2400" b="1" spc="-5" dirty="0">
                <a:latin typeface="Calibri"/>
                <a:cs typeface="Calibri"/>
              </a:rPr>
              <a:t>maiores que </a:t>
            </a:r>
            <a:r>
              <a:rPr sz="2400" b="1" dirty="0">
                <a:latin typeface="Calibri"/>
                <a:cs typeface="Calibri"/>
              </a:rPr>
              <a:t>os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HDs</a:t>
            </a:r>
            <a:r>
              <a:rPr sz="2400" b="1" spc="-5" dirty="0">
                <a:latin typeface="Calibri"/>
                <a:cs typeface="Calibri"/>
              </a:rPr>
              <a:t> comuns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10" dirty="0">
                <a:latin typeface="Calibri"/>
                <a:cs typeface="Calibri"/>
              </a:rPr>
              <a:t> cerca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 </a:t>
            </a:r>
            <a:r>
              <a:rPr sz="2400" b="1" spc="-5" dirty="0">
                <a:latin typeface="Calibri"/>
                <a:cs typeface="Calibri"/>
              </a:rPr>
              <a:t>70°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Calibri"/>
              <a:buChar char="•"/>
            </a:pPr>
            <a:endParaRPr sz="3100">
              <a:latin typeface="Calibri"/>
              <a:cs typeface="Calibri"/>
            </a:endParaRPr>
          </a:p>
          <a:p>
            <a:pPr marL="12700" marR="954405">
              <a:lnSpc>
                <a:spcPct val="100000"/>
              </a:lnSpc>
              <a:buFont typeface="Calibri"/>
              <a:buChar char="•"/>
              <a:tabLst>
                <a:tab pos="301625" algn="l"/>
                <a:tab pos="302260" algn="l"/>
                <a:tab pos="6251575" algn="l"/>
              </a:tabLst>
            </a:pPr>
            <a:r>
              <a:rPr sz="2400" b="1" spc="-5" dirty="0">
                <a:latin typeface="Calibri"/>
                <a:cs typeface="Calibri"/>
              </a:rPr>
              <a:t>Banda </a:t>
            </a:r>
            <a:r>
              <a:rPr sz="2400" b="1" spc="-10" dirty="0">
                <a:latin typeface="Calibri"/>
                <a:cs typeface="Calibri"/>
              </a:rPr>
              <a:t>muito </a:t>
            </a:r>
            <a:r>
              <a:rPr sz="2400" b="1" spc="-5" dirty="0">
                <a:latin typeface="Calibri"/>
                <a:cs typeface="Calibri"/>
              </a:rPr>
              <a:t>superior </a:t>
            </a:r>
            <a:r>
              <a:rPr sz="2400" b="1" dirty="0">
                <a:latin typeface="Calibri"/>
                <a:cs typeface="Calibri"/>
              </a:rPr>
              <a:t>aos demais </a:t>
            </a:r>
            <a:r>
              <a:rPr sz="2400" b="1" spc="-5" dirty="0">
                <a:latin typeface="Calibri"/>
                <a:cs typeface="Calibri"/>
              </a:rPr>
              <a:t>dispositivos, com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dispositivos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apresentando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250MB/s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na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gravação	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9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até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700MB/s</a:t>
            </a:r>
            <a:r>
              <a:rPr sz="2400" b="1" dirty="0">
                <a:latin typeface="Calibri"/>
                <a:cs typeface="Calibri"/>
              </a:rPr>
              <a:t> nas </a:t>
            </a:r>
            <a:r>
              <a:rPr sz="2400" b="1" spc="-5" dirty="0">
                <a:latin typeface="Calibri"/>
                <a:cs typeface="Calibri"/>
              </a:rPr>
              <a:t>operações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leitura.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2332" y="1184147"/>
            <a:ext cx="6812280" cy="128168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1708" y="329641"/>
            <a:ext cx="24244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5" dirty="0"/>
              <a:t>Vantagens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7217" y="1929765"/>
            <a:ext cx="7663180" cy="161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indent="-289560">
              <a:lnSpc>
                <a:spcPct val="100000"/>
              </a:lnSpc>
              <a:spcBef>
                <a:spcPts val="100"/>
              </a:spcBef>
              <a:buFont typeface="Calibri"/>
              <a:buChar char="•"/>
              <a:tabLst>
                <a:tab pos="301625" algn="l"/>
                <a:tab pos="302260" algn="l"/>
              </a:tabLst>
            </a:pPr>
            <a:r>
              <a:rPr sz="2400" b="1" spc="-5" dirty="0">
                <a:latin typeface="Calibri"/>
                <a:cs typeface="Calibri"/>
              </a:rPr>
              <a:t>Consumo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reduzido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10" dirty="0">
                <a:latin typeface="Calibri"/>
                <a:cs typeface="Calibri"/>
              </a:rPr>
              <a:t> energia.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Calibri"/>
              <a:buChar char="•"/>
            </a:pPr>
            <a:endParaRPr sz="31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Calibri"/>
              <a:buChar char="•"/>
              <a:tabLst>
                <a:tab pos="301625" algn="l"/>
                <a:tab pos="302260" algn="l"/>
              </a:tabLst>
            </a:pPr>
            <a:r>
              <a:rPr sz="2400" b="1" spc="-5" dirty="0">
                <a:latin typeface="Calibri"/>
                <a:cs typeface="Calibri"/>
              </a:rPr>
              <a:t>Menor </a:t>
            </a:r>
            <a:r>
              <a:rPr sz="2400" b="1" dirty="0">
                <a:latin typeface="Calibri"/>
                <a:cs typeface="Calibri"/>
              </a:rPr>
              <a:t>peso </a:t>
            </a:r>
            <a:r>
              <a:rPr sz="2400" b="1" spc="-5" dirty="0">
                <a:latin typeface="Calibri"/>
                <a:cs typeface="Calibri"/>
              </a:rPr>
              <a:t>em </a:t>
            </a:r>
            <a:r>
              <a:rPr sz="2400" b="1" spc="-10" dirty="0">
                <a:latin typeface="Calibri"/>
                <a:cs typeface="Calibri"/>
              </a:rPr>
              <a:t>relação </a:t>
            </a:r>
            <a:r>
              <a:rPr sz="2400" b="1" dirty="0">
                <a:latin typeface="Calibri"/>
                <a:cs typeface="Calibri"/>
              </a:rPr>
              <a:t>aos </a:t>
            </a:r>
            <a:r>
              <a:rPr sz="2400" b="1" spc="-5" dirty="0">
                <a:latin typeface="Calibri"/>
                <a:cs typeface="Calibri"/>
              </a:rPr>
              <a:t>discos rígidos, </a:t>
            </a:r>
            <a:r>
              <a:rPr sz="2400" b="1" dirty="0">
                <a:latin typeface="Calibri"/>
                <a:cs typeface="Calibri"/>
              </a:rPr>
              <a:t>mesmo os </a:t>
            </a:r>
            <a:r>
              <a:rPr sz="2400" b="1" spc="-5" dirty="0">
                <a:latin typeface="Calibri"/>
                <a:cs typeface="Calibri"/>
              </a:rPr>
              <a:t>mais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portáteis.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2332" y="1184147"/>
            <a:ext cx="6812280" cy="128168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1708" y="329641"/>
            <a:ext cx="24244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5" dirty="0"/>
              <a:t>Vantagens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7217" y="2002916"/>
            <a:ext cx="8031480" cy="161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5833"/>
              <a:buFont typeface="Calibri"/>
              <a:buChar char="•"/>
              <a:tabLst>
                <a:tab pos="165735" algn="l"/>
              </a:tabLst>
            </a:pPr>
            <a:r>
              <a:rPr sz="2400" b="1" spc="-15" dirty="0">
                <a:latin typeface="Calibri"/>
                <a:cs typeface="Calibri"/>
              </a:rPr>
              <a:t>Por </a:t>
            </a:r>
            <a:r>
              <a:rPr sz="2400" b="1" dirty="0">
                <a:latin typeface="Calibri"/>
                <a:cs typeface="Calibri"/>
              </a:rPr>
              <a:t>não possuir </a:t>
            </a:r>
            <a:r>
              <a:rPr sz="2400" b="1" spc="-10" dirty="0">
                <a:latin typeface="Calibri"/>
                <a:cs typeface="Calibri"/>
              </a:rPr>
              <a:t>partes móveis, </a:t>
            </a:r>
            <a:r>
              <a:rPr sz="2400" b="1" dirty="0">
                <a:latin typeface="Calibri"/>
                <a:cs typeface="Calibri"/>
              </a:rPr>
              <a:t>são </a:t>
            </a:r>
            <a:r>
              <a:rPr sz="2400" b="1" spc="-10" dirty="0">
                <a:latin typeface="Calibri"/>
                <a:cs typeface="Calibri"/>
              </a:rPr>
              <a:t>muito </a:t>
            </a:r>
            <a:r>
              <a:rPr sz="2400" b="1" dirty="0">
                <a:latin typeface="Calibri"/>
                <a:cs typeface="Calibri"/>
              </a:rPr>
              <a:t>mais </a:t>
            </a:r>
            <a:r>
              <a:rPr sz="2400" b="1" spc="-15" dirty="0">
                <a:latin typeface="Calibri"/>
                <a:cs typeface="Calibri"/>
              </a:rPr>
              <a:t>resistentes </a:t>
            </a:r>
            <a:r>
              <a:rPr sz="2400" b="1" spc="-5" dirty="0">
                <a:latin typeface="Calibri"/>
                <a:cs typeface="Calibri"/>
              </a:rPr>
              <a:t>que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os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HD </a:t>
            </a:r>
            <a:r>
              <a:rPr sz="2400" b="1" spc="-5" dirty="0">
                <a:latin typeface="Calibri"/>
                <a:cs typeface="Calibri"/>
              </a:rPr>
              <a:t>comuns.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Calibri"/>
              <a:buChar char="•"/>
            </a:pPr>
            <a:endParaRPr sz="3100">
              <a:latin typeface="Calibri"/>
              <a:cs typeface="Calibri"/>
            </a:endParaRPr>
          </a:p>
          <a:p>
            <a:pPr marL="302260" indent="-289560">
              <a:lnSpc>
                <a:spcPct val="100000"/>
              </a:lnSpc>
              <a:buSzPct val="95833"/>
              <a:buFont typeface="Calibri"/>
              <a:buChar char="•"/>
              <a:tabLst>
                <a:tab pos="301625" algn="l"/>
                <a:tab pos="302260" algn="l"/>
              </a:tabLst>
            </a:pPr>
            <a:r>
              <a:rPr sz="2400" b="1" spc="-45" dirty="0">
                <a:latin typeface="Calibri"/>
                <a:cs typeface="Calibri"/>
              </a:rPr>
              <a:t>Tempo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acesso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reduzido.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2332" y="1184147"/>
            <a:ext cx="6812280" cy="128168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0" y="401574"/>
            <a:ext cx="32296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Desvantagens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0442" y="1929765"/>
            <a:ext cx="6868159" cy="1610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Font typeface="Calibri"/>
              <a:buChar char="•"/>
              <a:tabLst>
                <a:tab pos="301625" algn="l"/>
                <a:tab pos="302260" algn="l"/>
              </a:tabLst>
            </a:pPr>
            <a:r>
              <a:rPr sz="2400" b="1" spc="-10" dirty="0">
                <a:latin typeface="Calibri"/>
                <a:cs typeface="Calibri"/>
              </a:rPr>
              <a:t>Alto </a:t>
            </a:r>
            <a:r>
              <a:rPr sz="2400" b="1" spc="-15" dirty="0">
                <a:latin typeface="Calibri"/>
                <a:cs typeface="Calibri"/>
              </a:rPr>
              <a:t>custo para </a:t>
            </a:r>
            <a:r>
              <a:rPr sz="2400" b="1" dirty="0">
                <a:latin typeface="Calibri"/>
                <a:cs typeface="Calibri"/>
              </a:rPr>
              <a:t>o </a:t>
            </a:r>
            <a:r>
              <a:rPr sz="2400" b="1" spc="-5" dirty="0">
                <a:latin typeface="Calibri"/>
                <a:cs typeface="Calibri"/>
              </a:rPr>
              <a:t>usuario </a:t>
            </a:r>
            <a:r>
              <a:rPr sz="2400" b="1" spc="-10" dirty="0">
                <a:latin typeface="Calibri"/>
                <a:cs typeface="Calibri"/>
              </a:rPr>
              <a:t>final.O </a:t>
            </a:r>
            <a:r>
              <a:rPr sz="2400" b="1" spc="-5" dirty="0">
                <a:latin typeface="Calibri"/>
                <a:cs typeface="Calibri"/>
              </a:rPr>
              <a:t>valor </a:t>
            </a:r>
            <a:r>
              <a:rPr sz="2400" b="1" dirty="0">
                <a:latin typeface="Calibri"/>
                <a:cs typeface="Calibri"/>
              </a:rPr>
              <a:t>de </a:t>
            </a:r>
            <a:r>
              <a:rPr sz="2400" b="1" spc="-10" dirty="0">
                <a:latin typeface="Calibri"/>
                <a:cs typeface="Calibri"/>
              </a:rPr>
              <a:t>mercado </a:t>
            </a:r>
            <a:r>
              <a:rPr sz="2400" b="1" dirty="0">
                <a:latin typeface="Calibri"/>
                <a:cs typeface="Calibri"/>
              </a:rPr>
              <a:t>é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bem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mais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caro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que </a:t>
            </a: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valor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cobrado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pelos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35" dirty="0">
                <a:latin typeface="Calibri"/>
                <a:cs typeface="Calibri"/>
              </a:rPr>
              <a:t>HD’s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hoje.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Calibri"/>
              <a:buChar char="•"/>
            </a:pPr>
            <a:endParaRPr sz="3100">
              <a:latin typeface="Calibri"/>
              <a:cs typeface="Calibri"/>
            </a:endParaRPr>
          </a:p>
          <a:p>
            <a:pPr marL="301625" indent="-289560">
              <a:lnSpc>
                <a:spcPct val="100000"/>
              </a:lnSpc>
              <a:buFont typeface="Calibri"/>
              <a:buChar char="•"/>
              <a:tabLst>
                <a:tab pos="301625" algn="l"/>
                <a:tab pos="302260" algn="l"/>
              </a:tabLst>
            </a:pPr>
            <a:r>
              <a:rPr sz="2400" b="1" spc="-5" dirty="0">
                <a:latin typeface="Calibri"/>
                <a:cs typeface="Calibri"/>
              </a:rPr>
              <a:t>Capacidade </a:t>
            </a:r>
            <a:r>
              <a:rPr sz="2400" b="1" spc="-10" dirty="0">
                <a:latin typeface="Calibri"/>
                <a:cs typeface="Calibri"/>
              </a:rPr>
              <a:t>inferior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aos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discos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rígidos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IDE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85" dirty="0">
                <a:latin typeface="Calibri"/>
                <a:cs typeface="Calibri"/>
              </a:rPr>
              <a:t>SATA.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2332" y="1327403"/>
            <a:ext cx="6812280" cy="128320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9038" y="317449"/>
            <a:ext cx="20173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240" dirty="0">
                <a:solidFill>
                  <a:srgbClr val="00498E"/>
                </a:solidFill>
                <a:latin typeface="Arial"/>
                <a:cs typeface="Arial"/>
              </a:rPr>
              <a:t>V</a:t>
            </a:r>
            <a:r>
              <a:rPr sz="4400" b="1" dirty="0">
                <a:solidFill>
                  <a:srgbClr val="00498E"/>
                </a:solidFill>
                <a:latin typeface="Arial"/>
                <a:cs typeface="Arial"/>
              </a:rPr>
              <a:t>alores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4964" y="1538986"/>
            <a:ext cx="611695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294005">
              <a:lnSpc>
                <a:spcPts val="3020"/>
              </a:lnSpc>
              <a:spcBef>
                <a:spcPts val="480"/>
              </a:spcBef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Um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498E"/>
                </a:solidFill>
                <a:latin typeface="Arial"/>
                <a:cs typeface="Arial"/>
              </a:rPr>
              <a:t>SSD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de</a:t>
            </a:r>
            <a:r>
              <a:rPr sz="2800" b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120</a:t>
            </a:r>
            <a:r>
              <a:rPr sz="2800" b="1" spc="-1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GB, à</a:t>
            </a:r>
            <a:r>
              <a:rPr sz="2800" b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venda</a:t>
            </a:r>
            <a:r>
              <a:rPr sz="2800" b="1" spc="2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na 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internet</a:t>
            </a:r>
            <a:r>
              <a:rPr sz="2800" b="1" spc="1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está</a:t>
            </a:r>
            <a:r>
              <a:rPr sz="2800" b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em</a:t>
            </a:r>
            <a:r>
              <a:rPr sz="2800" b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torno</a:t>
            </a:r>
            <a:r>
              <a:rPr sz="2800" b="1" spc="1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de R$</a:t>
            </a:r>
            <a:r>
              <a:rPr sz="2800" b="1" spc="2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210,00.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18232" y="3131820"/>
            <a:ext cx="3403600" cy="3403600"/>
            <a:chOff x="2618232" y="3131820"/>
            <a:chExt cx="3403600" cy="34036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7376" y="3140964"/>
              <a:ext cx="3384804" cy="33848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8232" y="3131820"/>
              <a:ext cx="3403092" cy="3403091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2332" y="1327403"/>
            <a:ext cx="6812280" cy="128320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9372" y="112521"/>
            <a:ext cx="33051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Futuro</a:t>
            </a:r>
            <a:r>
              <a:rPr spc="-40" dirty="0"/>
              <a:t> </a:t>
            </a:r>
            <a:r>
              <a:rPr dirty="0"/>
              <a:t>do</a:t>
            </a:r>
            <a:r>
              <a:rPr spc="-40" dirty="0"/>
              <a:t> </a:t>
            </a:r>
            <a:r>
              <a:rPr dirty="0"/>
              <a:t>SSD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861" y="1106551"/>
            <a:ext cx="8341995" cy="2351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3035" algn="just">
              <a:lnSpc>
                <a:spcPct val="100000"/>
              </a:lnSpc>
              <a:spcBef>
                <a:spcPts val="100"/>
              </a:spcBef>
              <a:buSzPct val="95833"/>
              <a:buFont typeface="Calibri"/>
              <a:buChar char="•"/>
              <a:tabLst>
                <a:tab pos="165735" algn="l"/>
              </a:tabLst>
            </a:pP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IBM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recentemente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lançou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um</a:t>
            </a:r>
            <a:r>
              <a:rPr sz="2400" b="1" dirty="0">
                <a:latin typeface="Calibri"/>
                <a:cs typeface="Calibri"/>
              </a:rPr>
              <a:t> SSD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com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4TB de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espaço.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21600"/>
              </a:lnSpc>
              <a:spcBef>
                <a:spcPts val="1430"/>
              </a:spcBef>
              <a:buSzPct val="95833"/>
              <a:buFont typeface="Calibri"/>
              <a:buChar char="•"/>
              <a:tabLst>
                <a:tab pos="165735" algn="l"/>
              </a:tabLst>
            </a:pPr>
            <a:r>
              <a:rPr sz="2400" b="1" dirty="0">
                <a:latin typeface="Calibri"/>
                <a:cs typeface="Calibri"/>
              </a:rPr>
              <a:t>Um </a:t>
            </a:r>
            <a:r>
              <a:rPr sz="2400" b="1" spc="-5" dirty="0">
                <a:latin typeface="Calibri"/>
                <a:cs typeface="Calibri"/>
              </a:rPr>
              <a:t>grupo de pesquisadores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japoneses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estão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trabalhando</a:t>
            </a:r>
            <a:r>
              <a:rPr sz="2400" b="1" spc="5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em </a:t>
            </a:r>
            <a:r>
              <a:rPr sz="2400" b="1" spc="-5" dirty="0">
                <a:latin typeface="Calibri"/>
                <a:cs typeface="Calibri"/>
              </a:rPr>
              <a:t> um </a:t>
            </a:r>
            <a:r>
              <a:rPr sz="2400" b="1" dirty="0">
                <a:latin typeface="Calibri"/>
                <a:cs typeface="Calibri"/>
              </a:rPr>
              <a:t>SSD </a:t>
            </a:r>
            <a:r>
              <a:rPr sz="2400" b="1" spc="-10" dirty="0">
                <a:latin typeface="Calibri"/>
                <a:cs typeface="Calibri"/>
              </a:rPr>
              <a:t>com </a:t>
            </a:r>
            <a:r>
              <a:rPr sz="2400" b="1" dirty="0">
                <a:latin typeface="Calibri"/>
                <a:cs typeface="Calibri"/>
              </a:rPr>
              <a:t>ótima </a:t>
            </a:r>
            <a:r>
              <a:rPr sz="2400" b="1" spc="-5" dirty="0">
                <a:latin typeface="Calibri"/>
                <a:cs typeface="Calibri"/>
              </a:rPr>
              <a:t>eficiência </a:t>
            </a:r>
            <a:r>
              <a:rPr sz="2400" b="1" dirty="0">
                <a:latin typeface="Calibri"/>
                <a:cs typeface="Calibri"/>
              </a:rPr>
              <a:t>e </a:t>
            </a:r>
            <a:r>
              <a:rPr sz="2400" b="1" spc="-15" dirty="0">
                <a:latin typeface="Calibri"/>
                <a:cs typeface="Calibri"/>
              </a:rPr>
              <a:t>com </a:t>
            </a:r>
            <a:r>
              <a:rPr sz="2400" b="1" spc="-5" dirty="0">
                <a:latin typeface="Calibri"/>
                <a:cs typeface="Calibri"/>
              </a:rPr>
              <a:t>um </a:t>
            </a:r>
            <a:r>
              <a:rPr sz="2400" b="1" spc="-10" dirty="0">
                <a:latin typeface="Calibri"/>
                <a:cs typeface="Calibri"/>
              </a:rPr>
              <a:t>tamanho muito </a:t>
            </a:r>
            <a:r>
              <a:rPr sz="2400" b="1" spc="-15" dirty="0">
                <a:latin typeface="Calibri"/>
                <a:cs typeface="Calibri"/>
              </a:rPr>
              <a:t>reduzido, 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 tamanho de um </a:t>
            </a:r>
            <a:r>
              <a:rPr sz="2400" b="1" dirty="0">
                <a:latin typeface="Calibri"/>
                <a:cs typeface="Calibri"/>
              </a:rPr>
              <a:t>selo. Eles </a:t>
            </a:r>
            <a:r>
              <a:rPr sz="2400" b="1" spc="-5" dirty="0">
                <a:latin typeface="Calibri"/>
                <a:cs typeface="Calibri"/>
              </a:rPr>
              <a:t>já </a:t>
            </a:r>
            <a:r>
              <a:rPr sz="2400" b="1" spc="-15" dirty="0">
                <a:latin typeface="Calibri"/>
                <a:cs typeface="Calibri"/>
              </a:rPr>
              <a:t>criaram </a:t>
            </a:r>
            <a:r>
              <a:rPr sz="2400" b="1" spc="-5" dirty="0">
                <a:latin typeface="Calibri"/>
                <a:cs typeface="Calibri"/>
              </a:rPr>
              <a:t>um </a:t>
            </a:r>
            <a:r>
              <a:rPr sz="2400" b="1" spc="-10" dirty="0">
                <a:latin typeface="Calibri"/>
                <a:cs typeface="Calibri"/>
              </a:rPr>
              <a:t>protótipo </a:t>
            </a:r>
            <a:r>
              <a:rPr sz="2400" b="1" spc="-20" dirty="0">
                <a:latin typeface="Calibri"/>
                <a:cs typeface="Calibri"/>
              </a:rPr>
              <a:t>feito </a:t>
            </a:r>
            <a:r>
              <a:rPr sz="2400" b="1" spc="-5" dirty="0">
                <a:latin typeface="Calibri"/>
                <a:cs typeface="Calibri"/>
              </a:rPr>
              <a:t>de 128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chips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memória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flash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NAND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 </a:t>
            </a:r>
            <a:r>
              <a:rPr sz="2400" b="1" spc="-5" dirty="0">
                <a:latin typeface="Calibri"/>
                <a:cs typeface="Calibri"/>
              </a:rPr>
              <a:t>um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chip de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controle.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9700" y="4366259"/>
            <a:ext cx="2737104" cy="22997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2332" y="967739"/>
            <a:ext cx="6812280" cy="128320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3379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Slots</a:t>
            </a:r>
            <a:r>
              <a:rPr sz="3600" b="0" spc="-2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PCI</a:t>
            </a:r>
            <a:r>
              <a:rPr sz="3600" b="0" spc="-2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e</a:t>
            </a:r>
            <a:r>
              <a:rPr sz="3600" b="0" spc="-220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AGP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972" y="990600"/>
            <a:ext cx="7920228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1931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Slots</a:t>
            </a:r>
            <a:r>
              <a:rPr sz="3600" b="0" spc="-6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PCI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6492" y="2255520"/>
            <a:ext cx="3217545" cy="788035"/>
            <a:chOff x="126492" y="2255520"/>
            <a:chExt cx="3217545" cy="78803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" y="2269236"/>
              <a:ext cx="469392" cy="4785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664" y="2255520"/>
              <a:ext cx="1772412" cy="5135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4227" y="2255520"/>
              <a:ext cx="656844" cy="5135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3224" y="2255520"/>
              <a:ext cx="1170431" cy="5135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492" y="2529840"/>
              <a:ext cx="2761488" cy="5135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31947" y="2529840"/>
              <a:ext cx="605027" cy="5135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29127" y="2529840"/>
              <a:ext cx="365760" cy="513588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37160" y="3188207"/>
            <a:ext cx="2560320" cy="513715"/>
            <a:chOff x="137160" y="3188207"/>
            <a:chExt cx="2560320" cy="51371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" y="3201923"/>
              <a:ext cx="469392" cy="4785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9664" y="3188207"/>
              <a:ext cx="2337816" cy="513588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126492" y="3846576"/>
            <a:ext cx="3512820" cy="788035"/>
            <a:chOff x="126492" y="3846576"/>
            <a:chExt cx="3512820" cy="78803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" y="3860292"/>
              <a:ext cx="469392" cy="47853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664" y="3846576"/>
              <a:ext cx="582168" cy="5135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3983" y="3846576"/>
              <a:ext cx="883919" cy="5135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1872" y="3846576"/>
              <a:ext cx="1033272" cy="5135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87296" y="3846576"/>
              <a:ext cx="1146047" cy="5135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75787" y="3846576"/>
              <a:ext cx="763524" cy="5135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492" y="4120896"/>
              <a:ext cx="603504" cy="5135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3964" y="4120896"/>
              <a:ext cx="1362456" cy="51358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58267" y="1097660"/>
            <a:ext cx="3350895" cy="12208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6379" algn="l"/>
              </a:tabLst>
            </a:pPr>
            <a:r>
              <a:rPr sz="1800" spc="-5" dirty="0">
                <a:latin typeface="Calibri"/>
                <a:cs typeface="Calibri"/>
              </a:rPr>
              <a:t>Usados</a:t>
            </a:r>
            <a:r>
              <a:rPr sz="1800" spc="-15" dirty="0">
                <a:latin typeface="Calibri"/>
                <a:cs typeface="Calibri"/>
              </a:rPr>
              <a:t> para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placas</a:t>
            </a:r>
            <a:r>
              <a:rPr sz="1800" spc="-5" dirty="0">
                <a:latin typeface="Calibri"/>
                <a:cs typeface="Calibri"/>
              </a:rPr>
              <a:t> 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som,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rede,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modem,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digitalizadoras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vídeo,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etc.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"/>
            </a:pPr>
            <a:endParaRPr sz="2450" dirty="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777996" y="1078991"/>
            <a:ext cx="4821936" cy="38176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4344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Placa</a:t>
            </a:r>
            <a:r>
              <a:rPr sz="3600" b="0" spc="-2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de</a:t>
            </a:r>
            <a:r>
              <a:rPr sz="3600" b="0" spc="-1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modem</a:t>
            </a:r>
            <a:r>
              <a:rPr sz="3600" b="0" spc="-15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PCI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361054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 maioria </a:t>
            </a:r>
            <a:r>
              <a:rPr sz="1800" spc="-5" dirty="0">
                <a:latin typeface="Verdana"/>
                <a:cs typeface="Verdana"/>
              </a:rPr>
              <a:t>das placas podem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ser reconhecidas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pelos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conectores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existentes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sua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parte </a:t>
            </a:r>
            <a:r>
              <a:rPr sz="1800" spc="-30" dirty="0">
                <a:latin typeface="Verdana"/>
                <a:cs typeface="Verdana"/>
              </a:rPr>
              <a:t>posterior.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As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placas </a:t>
            </a:r>
            <a:r>
              <a:rPr sz="1800" spc="-10" dirty="0">
                <a:latin typeface="Verdana"/>
                <a:cs typeface="Verdana"/>
              </a:rPr>
              <a:t>de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modem, por </a:t>
            </a:r>
            <a:r>
              <a:rPr sz="1800" spc="-10" dirty="0">
                <a:latin typeface="Verdana"/>
                <a:cs typeface="Verdana"/>
              </a:rPr>
              <a:t>exemplo, </a:t>
            </a:r>
            <a:r>
              <a:rPr sz="1800" spc="-5" dirty="0">
                <a:latin typeface="Verdana"/>
                <a:cs typeface="Verdana"/>
              </a:rPr>
              <a:t> possuem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dois</a:t>
            </a:r>
            <a:r>
              <a:rPr sz="1800" spc="-5" dirty="0">
                <a:latin typeface="Verdana"/>
                <a:cs typeface="Verdana"/>
              </a:rPr>
              <a:t> conectores </a:t>
            </a:r>
            <a:r>
              <a:rPr sz="1800" dirty="0">
                <a:latin typeface="Verdana"/>
                <a:cs typeface="Verdana"/>
              </a:rPr>
              <a:t> telefônicos </a:t>
            </a:r>
            <a:r>
              <a:rPr sz="1800" spc="-5" dirty="0">
                <a:latin typeface="Verdana"/>
                <a:cs typeface="Verdana"/>
              </a:rPr>
              <a:t>(RJ-11). </a:t>
            </a:r>
            <a:r>
              <a:rPr sz="1800" dirty="0">
                <a:latin typeface="Verdana"/>
                <a:cs typeface="Verdana"/>
              </a:rPr>
              <a:t>Algumas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possuem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conexões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microfone e caixa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som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(voice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modems).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0" y="1066800"/>
            <a:ext cx="4572000" cy="32826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572000"/>
            <a:ext cx="7816596" cy="17449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3684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Placa</a:t>
            </a:r>
            <a:r>
              <a:rPr sz="3600" b="0" spc="-3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de</a:t>
            </a:r>
            <a:r>
              <a:rPr sz="3600" b="0" spc="-25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som</a:t>
            </a:r>
            <a:r>
              <a:rPr sz="3600" b="0" spc="-25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PCI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272154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As </a:t>
            </a:r>
            <a:r>
              <a:rPr sz="1800" spc="-5" dirty="0">
                <a:latin typeface="Verdana"/>
                <a:cs typeface="Verdana"/>
              </a:rPr>
              <a:t>placas de </a:t>
            </a:r>
            <a:r>
              <a:rPr sz="1800" dirty="0">
                <a:latin typeface="Verdana"/>
                <a:cs typeface="Verdana"/>
              </a:rPr>
              <a:t>som </a:t>
            </a:r>
            <a:r>
              <a:rPr sz="1800" spc="-5" dirty="0">
                <a:latin typeface="Verdana"/>
                <a:cs typeface="Verdana"/>
              </a:rPr>
              <a:t>possuem </a:t>
            </a:r>
            <a:r>
              <a:rPr sz="1800" dirty="0">
                <a:latin typeface="Verdana"/>
                <a:cs typeface="Verdana"/>
              </a:rPr>
              <a:t> vários </a:t>
            </a:r>
            <a:r>
              <a:rPr sz="1800" spc="-5" dirty="0">
                <a:latin typeface="Verdana"/>
                <a:cs typeface="Verdana"/>
              </a:rPr>
              <a:t>conectores de </a:t>
            </a:r>
            <a:r>
              <a:rPr sz="1800" dirty="0">
                <a:latin typeface="Verdana"/>
                <a:cs typeface="Verdana"/>
              </a:rPr>
              <a:t>som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estéreo,</a:t>
            </a:r>
            <a:r>
              <a:rPr sz="1800" spc="-5" dirty="0">
                <a:latin typeface="Verdana"/>
                <a:cs typeface="Verdana"/>
              </a:rPr>
              <a:t> chamados </a:t>
            </a:r>
            <a:r>
              <a:rPr sz="1800" b="1" dirty="0">
                <a:solidFill>
                  <a:srgbClr val="FF0000"/>
                </a:solidFill>
                <a:latin typeface="Verdana"/>
                <a:cs typeface="Verdana"/>
              </a:rPr>
              <a:t>P2</a:t>
            </a:r>
            <a:r>
              <a:rPr sz="1800" dirty="0">
                <a:latin typeface="Verdana"/>
                <a:cs typeface="Verdana"/>
              </a:rPr>
              <a:t>.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maioria </a:t>
            </a:r>
            <a:r>
              <a:rPr sz="1800" spc="-5" dirty="0">
                <a:latin typeface="Verdana"/>
                <a:cs typeface="Verdana"/>
              </a:rPr>
              <a:t>delas possui </a:t>
            </a:r>
            <a:r>
              <a:rPr sz="1800" dirty="0">
                <a:latin typeface="Verdana"/>
                <a:cs typeface="Verdana"/>
              </a:rPr>
              <a:t>ainda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 de</a:t>
            </a:r>
            <a:r>
              <a:rPr sz="1800" dirty="0">
                <a:latin typeface="Verdana"/>
                <a:cs typeface="Verdana"/>
              </a:rPr>
              <a:t> 15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pinos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-5" dirty="0">
                <a:latin typeface="Verdana"/>
                <a:cs typeface="Verdana"/>
              </a:rPr>
              <a:t> joystick.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Este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também pode ser usado por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dispositivos </a:t>
            </a:r>
            <a:r>
              <a:rPr sz="1800" dirty="0">
                <a:latin typeface="Verdana"/>
                <a:cs typeface="Verdana"/>
              </a:rPr>
              <a:t>MIDI, </a:t>
            </a:r>
            <a:r>
              <a:rPr sz="1800" spc="-5" dirty="0">
                <a:latin typeface="Verdana"/>
                <a:cs typeface="Verdana"/>
              </a:rPr>
              <a:t>por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exemplo,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teclados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musicais.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600" y="1066800"/>
            <a:ext cx="4343400" cy="31302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4572000"/>
            <a:ext cx="7976616" cy="18059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72567"/>
            <a:ext cx="19786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00498E"/>
                </a:solidFill>
                <a:latin typeface="Comic Sans MS"/>
                <a:cs typeface="Comic Sans MS"/>
              </a:rPr>
              <a:t>História</a:t>
            </a:r>
            <a:endParaRPr sz="40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0200" y="1351279"/>
            <a:ext cx="4527550" cy="386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2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disco</a:t>
            </a:r>
            <a:r>
              <a:rPr sz="2800" spc="2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rígido</a:t>
            </a:r>
            <a:r>
              <a:rPr sz="2800" spc="2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já</a:t>
            </a:r>
            <a:r>
              <a:rPr sz="2800" spc="25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tem</a:t>
            </a:r>
            <a:r>
              <a:rPr sz="2800" spc="2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mais</a:t>
            </a:r>
            <a:r>
              <a:rPr sz="2800" spc="2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</a:t>
            </a:r>
            <a:endParaRPr sz="2800">
              <a:latin typeface="Calibri"/>
              <a:cs typeface="Calibri"/>
            </a:endParaRPr>
          </a:p>
          <a:p>
            <a:pPr marL="12700" marR="153670" algn="just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50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anos!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primeiro</a:t>
            </a:r>
            <a:r>
              <a:rPr sz="2800" spc="-10" dirty="0">
                <a:latin typeface="Calibri"/>
                <a:cs typeface="Calibri"/>
              </a:rPr>
              <a:t> disco </a:t>
            </a:r>
            <a:r>
              <a:rPr sz="2800" spc="-5" dirty="0">
                <a:latin typeface="Calibri"/>
                <a:cs typeface="Calibri"/>
              </a:rPr>
              <a:t> rígido </a:t>
            </a:r>
            <a:r>
              <a:rPr sz="2800" spc="-25" dirty="0">
                <a:latin typeface="Calibri"/>
                <a:cs typeface="Calibri"/>
              </a:rPr>
              <a:t>foi </a:t>
            </a:r>
            <a:r>
              <a:rPr sz="2800" spc="-5" dirty="0">
                <a:latin typeface="Calibri"/>
                <a:cs typeface="Calibri"/>
              </a:rPr>
              <a:t>o IBM </a:t>
            </a:r>
            <a:r>
              <a:rPr sz="2800" dirty="0">
                <a:latin typeface="Calibri"/>
                <a:cs typeface="Calibri"/>
              </a:rPr>
              <a:t>305 </a:t>
            </a:r>
            <a:r>
              <a:rPr sz="2800" spc="-5" dirty="0">
                <a:latin typeface="Calibri"/>
                <a:cs typeface="Calibri"/>
              </a:rPr>
              <a:t>RAMAC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(Random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Access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Method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Accounting</a:t>
            </a:r>
            <a:r>
              <a:rPr sz="2800" spc="-5" dirty="0">
                <a:latin typeface="Calibri"/>
                <a:cs typeface="Calibri"/>
              </a:rPr>
              <a:t> and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Control).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lançado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1956.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tabLst>
                <a:tab pos="1118870" algn="l"/>
                <a:tab pos="2068830" algn="l"/>
                <a:tab pos="2586990" algn="l"/>
                <a:tab pos="3166110" algn="l"/>
                <a:tab pos="3562350" algn="l"/>
                <a:tab pos="4003040" algn="l"/>
                <a:tab pos="4365625" algn="l"/>
              </a:tabLst>
            </a:pPr>
            <a:r>
              <a:rPr sz="2800" spc="-10" dirty="0">
                <a:latin typeface="Calibri"/>
                <a:cs typeface="Calibri"/>
              </a:rPr>
              <a:t>Tinha	uma	capacidade	</a:t>
            </a:r>
            <a:r>
              <a:rPr sz="2800" dirty="0">
                <a:latin typeface="Calibri"/>
                <a:cs typeface="Calibri"/>
              </a:rPr>
              <a:t>de 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arma</a:t>
            </a:r>
            <a:r>
              <a:rPr sz="2800" spc="-60" dirty="0">
                <a:latin typeface="Calibri"/>
                <a:cs typeface="Calibri"/>
              </a:rPr>
              <a:t>z</a:t>
            </a:r>
            <a:r>
              <a:rPr sz="2800" spc="-5" dirty="0">
                <a:latin typeface="Calibri"/>
                <a:cs typeface="Calibri"/>
              </a:rPr>
              <a:t>en</a:t>
            </a:r>
            <a:r>
              <a:rPr sz="2800" spc="-15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me</a:t>
            </a:r>
            <a:r>
              <a:rPr sz="2800" spc="-35" dirty="0">
                <a:latin typeface="Calibri"/>
                <a:cs typeface="Calibri"/>
              </a:rPr>
              <a:t>nt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5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M</a:t>
            </a:r>
            <a:r>
              <a:rPr sz="2800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.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„  </a:t>
            </a:r>
            <a:r>
              <a:rPr sz="2800" spc="-30" dirty="0">
                <a:latin typeface="Calibri"/>
                <a:cs typeface="Calibri"/>
              </a:rPr>
              <a:t>Custava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cerca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50,000.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6444" y="1377695"/>
            <a:ext cx="3752088" cy="417118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3734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Placa</a:t>
            </a:r>
            <a:r>
              <a:rPr sz="3600" b="0" spc="-3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de</a:t>
            </a:r>
            <a:r>
              <a:rPr sz="3600" b="0" spc="-2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rede</a:t>
            </a:r>
            <a:r>
              <a:rPr sz="3600" b="0" spc="-20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PCI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36486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As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rede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possuem </a:t>
            </a:r>
            <a:r>
              <a:rPr sz="1800" dirty="0">
                <a:latin typeface="Verdana"/>
                <a:cs typeface="Verdana"/>
              </a:rPr>
              <a:t> na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sua</a:t>
            </a:r>
            <a:r>
              <a:rPr sz="1800" spc="-5" dirty="0">
                <a:latin typeface="Verdana"/>
                <a:cs typeface="Verdana"/>
              </a:rPr>
              <a:t> parte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posterior,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 de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rede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chamado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Verdana"/>
                <a:cs typeface="Verdana"/>
              </a:rPr>
              <a:t>RJ-45</a:t>
            </a:r>
            <a:r>
              <a:rPr sz="1800" spc="-5" dirty="0">
                <a:latin typeface="Verdana"/>
                <a:cs typeface="Verdana"/>
              </a:rPr>
              <a:t>. Este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 </a:t>
            </a:r>
            <a:r>
              <a:rPr sz="1800" dirty="0">
                <a:latin typeface="Verdana"/>
                <a:cs typeface="Verdana"/>
              </a:rPr>
              <a:t>é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parecido </a:t>
            </a:r>
            <a:r>
              <a:rPr sz="1800" dirty="0">
                <a:latin typeface="Verdana"/>
                <a:cs typeface="Verdana"/>
              </a:rPr>
              <a:t>com o </a:t>
            </a:r>
            <a:r>
              <a:rPr sz="1800" spc="-5" dirty="0">
                <a:latin typeface="Verdana"/>
                <a:cs typeface="Verdana"/>
              </a:rPr>
              <a:t>RJ-11, usado </a:t>
            </a:r>
            <a:r>
              <a:rPr sz="1800" spc="-6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em telefonia, </a:t>
            </a:r>
            <a:r>
              <a:rPr sz="1800" dirty="0">
                <a:latin typeface="Verdana"/>
                <a:cs typeface="Verdana"/>
              </a:rPr>
              <a:t>como </a:t>
            </a:r>
            <a:r>
              <a:rPr sz="1800" spc="-5" dirty="0">
                <a:latin typeface="Verdana"/>
                <a:cs typeface="Verdana"/>
              </a:rPr>
              <a:t>os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encontrados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modems.</a:t>
            </a:r>
            <a:endParaRPr sz="1800">
              <a:latin typeface="Verdana"/>
              <a:cs typeface="Verdana"/>
            </a:endParaRPr>
          </a:p>
          <a:p>
            <a:pPr marL="12700" marR="137160">
              <a:lnSpc>
                <a:spcPct val="100000"/>
              </a:lnSpc>
            </a:pPr>
            <a:r>
              <a:rPr sz="1800" spc="-5" dirty="0">
                <a:latin typeface="Verdana"/>
                <a:cs typeface="Verdana"/>
              </a:rPr>
              <a:t>Entretanto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RJ-11 tem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apenas </a:t>
            </a:r>
            <a:r>
              <a:rPr sz="1800" dirty="0">
                <a:latin typeface="Verdana"/>
                <a:cs typeface="Verdana"/>
              </a:rPr>
              <a:t>6 </a:t>
            </a:r>
            <a:r>
              <a:rPr sz="1800" spc="-5" dirty="0">
                <a:latin typeface="Verdana"/>
                <a:cs typeface="Verdana"/>
              </a:rPr>
              <a:t>pinos, </a:t>
            </a:r>
            <a:r>
              <a:rPr sz="1800" dirty="0">
                <a:latin typeface="Verdana"/>
                <a:cs typeface="Verdana"/>
              </a:rPr>
              <a:t>e o </a:t>
            </a:r>
            <a:r>
              <a:rPr sz="1800" spc="-5" dirty="0">
                <a:latin typeface="Verdana"/>
                <a:cs typeface="Verdana"/>
              </a:rPr>
              <a:t>RJ-45 </a:t>
            </a:r>
            <a:r>
              <a:rPr sz="1800" dirty="0">
                <a:latin typeface="Verdana"/>
                <a:cs typeface="Verdana"/>
              </a:rPr>
              <a:t>é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mais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largo,</a:t>
            </a:r>
            <a:r>
              <a:rPr sz="1800" spc="-5" dirty="0">
                <a:latin typeface="Verdana"/>
                <a:cs typeface="Verdana"/>
              </a:rPr>
              <a:t> tem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8</a:t>
            </a:r>
            <a:r>
              <a:rPr sz="1800" spc="-5" dirty="0">
                <a:latin typeface="Verdana"/>
                <a:cs typeface="Verdana"/>
              </a:rPr>
              <a:t> pinos.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0" y="990600"/>
            <a:ext cx="4724400" cy="32278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4419600"/>
            <a:ext cx="8193024" cy="195224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1879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Slot</a:t>
            </a:r>
            <a:r>
              <a:rPr sz="3600" b="0" spc="-215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AGP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438525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O slot </a:t>
            </a:r>
            <a:r>
              <a:rPr sz="1800" spc="-5" dirty="0">
                <a:latin typeface="Verdana"/>
                <a:cs typeface="Verdana"/>
              </a:rPr>
              <a:t>AGP serve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exclusivamente</a:t>
            </a:r>
            <a:r>
              <a:rPr sz="1800" spc="-15" dirty="0">
                <a:latin typeface="Verdana"/>
                <a:cs typeface="Verdana"/>
              </a:rPr>
              <a:t> para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propósito:</a:t>
            </a:r>
            <a:r>
              <a:rPr sz="1800" spc="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conectar</a:t>
            </a:r>
            <a:r>
              <a:rPr sz="1800" spc="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vídeo </a:t>
            </a:r>
            <a:r>
              <a:rPr sz="1800" spc="-70" dirty="0">
                <a:latin typeface="Verdana"/>
                <a:cs typeface="Verdana"/>
              </a:rPr>
              <a:t>AGP.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As</a:t>
            </a:r>
            <a:r>
              <a:rPr sz="1800" spc="-5" dirty="0">
                <a:latin typeface="Verdana"/>
                <a:cs typeface="Verdana"/>
              </a:rPr>
              <a:t> placas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AGP são tridimensionais, ou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seja, </a:t>
            </a:r>
            <a:r>
              <a:rPr sz="1800" dirty="0">
                <a:latin typeface="Verdana"/>
                <a:cs typeface="Verdana"/>
              </a:rPr>
              <a:t>são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capazes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gerar 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imagens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3D,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comuns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jogos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modernos.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Verdana"/>
              <a:cs typeface="Verdana"/>
            </a:endParaRPr>
          </a:p>
          <a:p>
            <a:pPr marL="12700" marR="38100">
              <a:lnSpc>
                <a:spcPct val="100000"/>
              </a:lnSpc>
            </a:pPr>
            <a:r>
              <a:rPr sz="1800" dirty="0">
                <a:latin typeface="Verdana"/>
                <a:cs typeface="Verdana"/>
              </a:rPr>
              <a:t>A maioria </a:t>
            </a:r>
            <a:r>
              <a:rPr sz="1800" spc="-5" dirty="0">
                <a:latin typeface="Verdana"/>
                <a:cs typeface="Verdana"/>
              </a:rPr>
              <a:t>das placas de CPU </a:t>
            </a:r>
            <a:r>
              <a:rPr sz="1800" dirty="0">
                <a:latin typeface="Verdana"/>
                <a:cs typeface="Verdana"/>
              </a:rPr>
              <a:t> atuais </a:t>
            </a:r>
            <a:r>
              <a:rPr sz="1800" spc="-5" dirty="0">
                <a:latin typeface="Verdana"/>
                <a:cs typeface="Verdana"/>
              </a:rPr>
              <a:t>possui </a:t>
            </a:r>
            <a:r>
              <a:rPr sz="1800" dirty="0">
                <a:latin typeface="Verdana"/>
                <a:cs typeface="Verdana"/>
              </a:rPr>
              <a:t>um só </a:t>
            </a:r>
            <a:r>
              <a:rPr sz="1800" spc="-5" dirty="0">
                <a:latin typeface="Verdana"/>
                <a:cs typeface="Verdana"/>
              </a:rPr>
              <a:t>slot </a:t>
            </a:r>
            <a:r>
              <a:rPr sz="1800" spc="-70" dirty="0">
                <a:latin typeface="Verdana"/>
                <a:cs typeface="Verdana"/>
              </a:rPr>
              <a:t>AGP.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Algumas não </a:t>
            </a:r>
            <a:r>
              <a:rPr sz="1800" spc="-5" dirty="0">
                <a:latin typeface="Verdana"/>
                <a:cs typeface="Verdana"/>
              </a:rPr>
              <a:t>possuem. Não </a:t>
            </a:r>
            <a:r>
              <a:rPr sz="1800" dirty="0">
                <a:latin typeface="Verdana"/>
                <a:cs typeface="Verdana"/>
              </a:rPr>
              <a:t> existem </a:t>
            </a:r>
            <a:r>
              <a:rPr sz="1800" spc="-5" dirty="0">
                <a:latin typeface="Verdana"/>
                <a:cs typeface="Verdana"/>
              </a:rPr>
              <a:t>placas de CPU </a:t>
            </a:r>
            <a:r>
              <a:rPr sz="1800" dirty="0">
                <a:latin typeface="Verdana"/>
                <a:cs typeface="Verdana"/>
              </a:rPr>
              <a:t>com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mais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slot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70" dirty="0">
                <a:latin typeface="Verdana"/>
                <a:cs typeface="Verdana"/>
              </a:rPr>
              <a:t>AGP.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7555" y="1269491"/>
            <a:ext cx="4789932" cy="374294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4116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Placa</a:t>
            </a:r>
            <a:r>
              <a:rPr sz="3600" b="0" spc="-2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de</a:t>
            </a:r>
            <a:r>
              <a:rPr sz="3600" b="0" spc="-2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vídeo</a:t>
            </a:r>
            <a:r>
              <a:rPr sz="3600" b="0" spc="-215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AGP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4149090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 </a:t>
            </a:r>
            <a:r>
              <a:rPr sz="1800" spc="-10" dirty="0">
                <a:latin typeface="Verdana"/>
                <a:cs typeface="Verdana"/>
              </a:rPr>
              <a:t>figura </a:t>
            </a:r>
            <a:r>
              <a:rPr sz="1800" dirty="0">
                <a:latin typeface="Verdana"/>
                <a:cs typeface="Verdana"/>
              </a:rPr>
              <a:t>ao </a:t>
            </a:r>
            <a:r>
              <a:rPr sz="1800" spc="-5" dirty="0">
                <a:latin typeface="Verdana"/>
                <a:cs typeface="Verdana"/>
              </a:rPr>
              <a:t>lado </a:t>
            </a:r>
            <a:r>
              <a:rPr sz="1800" spc="-10" dirty="0">
                <a:latin typeface="Verdana"/>
                <a:cs typeface="Verdana"/>
              </a:rPr>
              <a:t>mostra </a:t>
            </a:r>
            <a:r>
              <a:rPr sz="1800" dirty="0">
                <a:latin typeface="Verdana"/>
                <a:cs typeface="Verdana"/>
              </a:rPr>
              <a:t>uma </a:t>
            </a:r>
            <a:r>
              <a:rPr sz="1800" spc="-5" dirty="0">
                <a:latin typeface="Verdana"/>
                <a:cs typeface="Verdana"/>
              </a:rPr>
              <a:t>placa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10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vídeo</a:t>
            </a:r>
            <a:r>
              <a:rPr sz="1800" spc="110" dirty="0">
                <a:latin typeface="Verdana"/>
                <a:cs typeface="Verdana"/>
              </a:rPr>
              <a:t> </a:t>
            </a:r>
            <a:r>
              <a:rPr sz="1800" spc="-70" dirty="0">
                <a:latin typeface="Verdana"/>
                <a:cs typeface="Verdana"/>
              </a:rPr>
              <a:t>AGP.</a:t>
            </a:r>
            <a:r>
              <a:rPr sz="1800" spc="10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10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seu</a:t>
            </a:r>
            <a:r>
              <a:rPr sz="1800" spc="1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chip</a:t>
            </a:r>
            <a:r>
              <a:rPr sz="1800" spc="1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principal </a:t>
            </a:r>
            <a:r>
              <a:rPr sz="1800" dirty="0">
                <a:latin typeface="Verdana"/>
                <a:cs typeface="Verdana"/>
              </a:rPr>
              <a:t> é um </a:t>
            </a:r>
            <a:r>
              <a:rPr sz="1800" spc="-5" dirty="0">
                <a:latin typeface="Verdana"/>
                <a:cs typeface="Verdana"/>
              </a:rPr>
              <a:t>processador </a:t>
            </a:r>
            <a:r>
              <a:rPr sz="1800" dirty="0">
                <a:latin typeface="Verdana"/>
                <a:cs typeface="Verdana"/>
              </a:rPr>
              <a:t>gráfico </a:t>
            </a:r>
            <a:r>
              <a:rPr sz="1800" spc="-10" dirty="0">
                <a:latin typeface="Verdana"/>
                <a:cs typeface="Verdana"/>
              </a:rPr>
              <a:t>poderoso,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por </a:t>
            </a:r>
            <a:r>
              <a:rPr sz="1800" dirty="0">
                <a:latin typeface="Verdana"/>
                <a:cs typeface="Verdana"/>
              </a:rPr>
              <a:t>isso atinge </a:t>
            </a:r>
            <a:r>
              <a:rPr sz="1800" spc="-10" dirty="0">
                <a:latin typeface="Verdana"/>
                <a:cs typeface="Verdana"/>
              </a:rPr>
              <a:t>temperaturas </a:t>
            </a:r>
            <a:r>
              <a:rPr sz="1800" spc="-5" dirty="0">
                <a:latin typeface="Verdana"/>
                <a:cs typeface="Verdana"/>
              </a:rPr>
              <a:t> elevadas. </a:t>
            </a:r>
            <a:r>
              <a:rPr sz="1800" dirty="0">
                <a:latin typeface="Verdana"/>
                <a:cs typeface="Verdana"/>
              </a:rPr>
              <a:t>Este chip é </a:t>
            </a:r>
            <a:r>
              <a:rPr sz="1800" spc="-5" dirty="0">
                <a:latin typeface="Verdana"/>
                <a:cs typeface="Verdana"/>
              </a:rPr>
              <a:t>acoplado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uma</a:t>
            </a:r>
            <a:r>
              <a:rPr sz="1800" spc="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chapa</a:t>
            </a:r>
            <a:r>
              <a:rPr sz="1800" spc="5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metálica</a:t>
            </a:r>
            <a:r>
              <a:rPr sz="1800" spc="5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ou</a:t>
            </a:r>
            <a:r>
              <a:rPr sz="1800" spc="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pequeno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ventilador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dissipar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seu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45" dirty="0">
                <a:latin typeface="Verdana"/>
                <a:cs typeface="Verdana"/>
              </a:rPr>
              <a:t>calor.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Na parte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posterior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temos </a:t>
            </a:r>
            <a:r>
              <a:rPr sz="1800" dirty="0">
                <a:latin typeface="Verdana"/>
                <a:cs typeface="Verdana"/>
              </a:rPr>
              <a:t>um</a:t>
            </a:r>
            <a:r>
              <a:rPr sz="1800" spc="-5" dirty="0">
                <a:latin typeface="Verdana"/>
                <a:cs typeface="Verdana"/>
              </a:rPr>
              <a:t> conector de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15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pinos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ligação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spc="-35" dirty="0">
                <a:latin typeface="Verdana"/>
                <a:cs typeface="Verdana"/>
              </a:rPr>
              <a:t>monitor.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990600"/>
            <a:ext cx="4038600" cy="27873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4191000"/>
            <a:ext cx="7906511" cy="22250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37179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30" dirty="0">
                <a:latin typeface="Arial MT"/>
                <a:cs typeface="Arial MT"/>
              </a:rPr>
              <a:t>Trava</a:t>
            </a:r>
            <a:r>
              <a:rPr sz="3600" b="0" spc="-2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do</a:t>
            </a:r>
            <a:r>
              <a:rPr sz="3600" b="0" spc="-30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slot</a:t>
            </a:r>
            <a:r>
              <a:rPr sz="3600" b="0" spc="-225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AGP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143000"/>
            <a:ext cx="4038600" cy="36134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1143000"/>
            <a:ext cx="4038600" cy="39410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3540" y="5366766"/>
            <a:ext cx="835469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Em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muitas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placas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CPU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encontramos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uma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pequena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15" dirty="0">
                <a:latin typeface="Verdana"/>
                <a:cs typeface="Verdana"/>
              </a:rPr>
              <a:t>trava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na</a:t>
            </a:r>
            <a:r>
              <a:rPr sz="1400" spc="-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extremidade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do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slot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50" dirty="0">
                <a:latin typeface="Verdana"/>
                <a:cs typeface="Verdana"/>
              </a:rPr>
              <a:t>AGP.</a:t>
            </a:r>
            <a:r>
              <a:rPr sz="1400" spc="-5" dirty="0">
                <a:latin typeface="Verdana"/>
                <a:cs typeface="Verdana"/>
              </a:rPr>
              <a:t> Esta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spc="-15" dirty="0">
                <a:latin typeface="Verdana"/>
                <a:cs typeface="Verdana"/>
              </a:rPr>
              <a:t>trava </a:t>
            </a:r>
            <a:r>
              <a:rPr sz="1400" spc="-5" dirty="0">
                <a:latin typeface="Verdana"/>
                <a:cs typeface="Verdana"/>
              </a:rPr>
              <a:t>serve </a:t>
            </a:r>
            <a:r>
              <a:rPr sz="1400" spc="-10" dirty="0">
                <a:latin typeface="Verdana"/>
                <a:cs typeface="Verdana"/>
              </a:rPr>
              <a:t>para </a:t>
            </a:r>
            <a:r>
              <a:rPr sz="1400" dirty="0">
                <a:latin typeface="Verdana"/>
                <a:cs typeface="Verdana"/>
              </a:rPr>
              <a:t>manter a placa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vídeo AGP mais firme, evitando </a:t>
            </a:r>
            <a:r>
              <a:rPr sz="1400" spc="-5" dirty="0">
                <a:latin typeface="Verdana"/>
                <a:cs typeface="Verdana"/>
              </a:rPr>
              <a:t>que </a:t>
            </a:r>
            <a:r>
              <a:rPr sz="1400" dirty="0">
                <a:latin typeface="Verdana"/>
                <a:cs typeface="Verdana"/>
              </a:rPr>
              <a:t>se solte. Antes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 conectar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placa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vídeo,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devemos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mover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15" dirty="0">
                <a:latin typeface="Verdana"/>
                <a:cs typeface="Verdana"/>
              </a:rPr>
              <a:t>trava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para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baixo.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5005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Arial MT"/>
                <a:cs typeface="Arial MT"/>
              </a:rPr>
              <a:t>A</a:t>
            </a:r>
            <a:r>
              <a:rPr sz="3600" b="0" spc="-215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trava</a:t>
            </a:r>
            <a:r>
              <a:rPr sz="3600" b="0" spc="-25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prenderá</a:t>
            </a:r>
            <a:r>
              <a:rPr sz="3600" b="0" spc="-4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a</a:t>
            </a:r>
            <a:r>
              <a:rPr sz="3600" b="0" spc="-2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placa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63588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 </a:t>
            </a:r>
            <a:r>
              <a:rPr sz="1800" spc="-20" dirty="0">
                <a:latin typeface="Verdana"/>
                <a:cs typeface="Verdana"/>
              </a:rPr>
              <a:t>trava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slot </a:t>
            </a:r>
            <a:r>
              <a:rPr sz="1800" spc="-5" dirty="0">
                <a:latin typeface="Verdana"/>
                <a:cs typeface="Verdana"/>
              </a:rPr>
              <a:t>AGP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prenderá </a:t>
            </a:r>
            <a:r>
              <a:rPr sz="1800" dirty="0">
                <a:latin typeface="Verdana"/>
                <a:cs typeface="Verdana"/>
              </a:rPr>
              <a:t>a placa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 vídeo assim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for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encaixada.</a:t>
            </a:r>
            <a:r>
              <a:rPr sz="1800" spc="-25" dirty="0">
                <a:latin typeface="Verdana"/>
                <a:cs typeface="Verdana"/>
              </a:rPr>
              <a:t> Para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retirar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placa </a:t>
            </a:r>
            <a:r>
              <a:rPr sz="1800" spc="-5" dirty="0">
                <a:latin typeface="Verdana"/>
                <a:cs typeface="Verdana"/>
              </a:rPr>
              <a:t>de vídeo,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devemos pressionar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esta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trava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spc="-10" dirty="0">
                <a:latin typeface="Verdana"/>
                <a:cs typeface="Verdana"/>
              </a:rPr>
              <a:t>baixo.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2175" y="4908880"/>
            <a:ext cx="5361305" cy="66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Verdana"/>
                <a:cs typeface="Verdana"/>
              </a:rPr>
              <a:t>Esta </a:t>
            </a:r>
            <a:r>
              <a:rPr sz="1400" spc="-15" dirty="0">
                <a:latin typeface="Verdana"/>
                <a:cs typeface="Verdana"/>
              </a:rPr>
              <a:t>trava </a:t>
            </a:r>
            <a:r>
              <a:rPr sz="1400" dirty="0">
                <a:latin typeface="Verdana"/>
                <a:cs typeface="Verdana"/>
              </a:rPr>
              <a:t>foi criada </a:t>
            </a:r>
            <a:r>
              <a:rPr sz="1400" spc="-5" dirty="0">
                <a:latin typeface="Verdana"/>
                <a:cs typeface="Verdana"/>
              </a:rPr>
              <a:t>porque </a:t>
            </a:r>
            <a:r>
              <a:rPr sz="1400" spc="5" dirty="0">
                <a:latin typeface="Verdana"/>
                <a:cs typeface="Verdana"/>
              </a:rPr>
              <a:t>em </a:t>
            </a:r>
            <a:r>
              <a:rPr sz="1400" dirty="0">
                <a:latin typeface="Verdana"/>
                <a:cs typeface="Verdana"/>
              </a:rPr>
              <a:t>muitos casos, a placa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 vídeo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AGP</a:t>
            </a:r>
            <a:r>
              <a:rPr sz="1400" spc="-5" dirty="0">
                <a:latin typeface="Verdana"/>
                <a:cs typeface="Verdana"/>
              </a:rPr>
              <a:t> ficava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frouxa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no seu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slot,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principalmente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quando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gabiente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não </a:t>
            </a:r>
            <a:r>
              <a:rPr sz="1400" spc="-5" dirty="0">
                <a:latin typeface="Verdana"/>
                <a:cs typeface="Verdana"/>
              </a:rPr>
              <a:t>tem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boa </a:t>
            </a:r>
            <a:r>
              <a:rPr sz="1400" dirty="0">
                <a:latin typeface="Verdana"/>
                <a:cs typeface="Verdana"/>
              </a:rPr>
              <a:t>rigidez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mecânica.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0" y="990600"/>
            <a:ext cx="5509259" cy="363626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5489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20" dirty="0">
                <a:latin typeface="Arial MT"/>
                <a:cs typeface="Arial MT"/>
              </a:rPr>
              <a:t>Velocidades</a:t>
            </a:r>
            <a:r>
              <a:rPr sz="3600" b="0" spc="-4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dos</a:t>
            </a:r>
            <a:r>
              <a:rPr sz="3600" b="0" spc="-20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slots</a:t>
            </a:r>
            <a:r>
              <a:rPr sz="3600" b="0" spc="-220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AGP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013841"/>
            <a:ext cx="8114665" cy="32689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5285" indent="-36322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375920" algn="l"/>
              </a:tabLst>
            </a:pPr>
            <a:r>
              <a:rPr sz="2800" spc="-15" dirty="0">
                <a:latin typeface="Calibri"/>
                <a:cs typeface="Calibri"/>
              </a:rPr>
              <a:t>AGP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1x: 266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MB/s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(1997)</a:t>
            </a:r>
            <a:endParaRPr sz="2800">
              <a:latin typeface="Calibri"/>
              <a:cs typeface="Calibri"/>
            </a:endParaRPr>
          </a:p>
          <a:p>
            <a:pPr marL="375285" indent="-363220">
              <a:lnSpc>
                <a:spcPct val="100000"/>
              </a:lnSpc>
              <a:buFont typeface="Wingdings"/>
              <a:buChar char=""/>
              <a:tabLst>
                <a:tab pos="375920" algn="l"/>
              </a:tabLst>
            </a:pPr>
            <a:r>
              <a:rPr sz="2800" spc="-15" dirty="0">
                <a:latin typeface="Calibri"/>
                <a:cs typeface="Calibri"/>
              </a:rPr>
              <a:t>AGP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2x: 533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MB/s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(1999)</a:t>
            </a:r>
            <a:endParaRPr sz="2800">
              <a:latin typeface="Calibri"/>
              <a:cs typeface="Calibri"/>
            </a:endParaRPr>
          </a:p>
          <a:p>
            <a:pPr marL="375285" indent="-363220">
              <a:lnSpc>
                <a:spcPct val="100000"/>
              </a:lnSpc>
              <a:buFont typeface="Wingdings"/>
              <a:buChar char=""/>
              <a:tabLst>
                <a:tab pos="375920" algn="l"/>
              </a:tabLst>
            </a:pPr>
            <a:r>
              <a:rPr sz="2800" spc="-15" dirty="0">
                <a:latin typeface="Calibri"/>
                <a:cs typeface="Calibri"/>
              </a:rPr>
              <a:t>AGP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4x: 1066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MB/s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(2000)</a:t>
            </a:r>
            <a:endParaRPr sz="2800">
              <a:latin typeface="Calibri"/>
              <a:cs typeface="Calibri"/>
            </a:endParaRPr>
          </a:p>
          <a:p>
            <a:pPr marL="375285" indent="-363220">
              <a:lnSpc>
                <a:spcPct val="100000"/>
              </a:lnSpc>
              <a:buFont typeface="Wingdings"/>
              <a:buChar char=""/>
              <a:tabLst>
                <a:tab pos="375920" algn="l"/>
              </a:tabLst>
            </a:pPr>
            <a:r>
              <a:rPr sz="2800" spc="-10" dirty="0">
                <a:latin typeface="Calibri"/>
                <a:cs typeface="Calibri"/>
              </a:rPr>
              <a:t>AGP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8x: 2133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MB/s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(2002)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"/>
            </a:pPr>
            <a:endParaRPr sz="3300">
              <a:latin typeface="Calibri"/>
              <a:cs typeface="Calibri"/>
            </a:endParaRPr>
          </a:p>
          <a:p>
            <a:pPr marL="12700" marR="5080">
              <a:lnSpc>
                <a:spcPct val="80000"/>
              </a:lnSpc>
              <a:buFont typeface="Wingdings"/>
              <a:buChar char=""/>
              <a:tabLst>
                <a:tab pos="375920" algn="l"/>
              </a:tabLst>
            </a:pP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placas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CPU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modernas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têm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slot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AGP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8x.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velocidade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8x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só </a:t>
            </a:r>
            <a:r>
              <a:rPr sz="2800" spc="-20" dirty="0">
                <a:latin typeface="Calibri"/>
                <a:cs typeface="Calibri"/>
              </a:rPr>
              <a:t>será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usada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placa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vídeo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também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5" dirty="0">
                <a:latin typeface="Calibri"/>
                <a:cs typeface="Calibri"/>
              </a:rPr>
              <a:t> 8x.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Senão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prevalecerá</a:t>
            </a:r>
            <a:r>
              <a:rPr sz="2800" spc="-5" dirty="0">
                <a:latin typeface="Calibri"/>
                <a:cs typeface="Calibri"/>
              </a:rPr>
              <a:t> 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velocidade</a:t>
            </a:r>
            <a:r>
              <a:rPr sz="2800" spc="-5" dirty="0">
                <a:latin typeface="Calibri"/>
                <a:cs typeface="Calibri"/>
              </a:rPr>
              <a:t> da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lenta.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25" y="2057400"/>
            <a:ext cx="8599170" cy="30111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339090" indent="-228600" algn="just">
              <a:lnSpc>
                <a:spcPts val="3020"/>
              </a:lnSpc>
              <a:spcBef>
                <a:spcPts val="48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Foi concebido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pela Intel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 2004 e se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destaca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por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substituir,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ao mesmo tempo, os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barramentos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PCI e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0" dirty="0">
                <a:solidFill>
                  <a:srgbClr val="00498E"/>
                </a:solidFill>
                <a:latin typeface="Arial MT"/>
                <a:cs typeface="Arial MT"/>
              </a:rPr>
              <a:t>AGP.</a:t>
            </a:r>
            <a:endParaRPr sz="2800" dirty="0">
              <a:latin typeface="Arial MT"/>
              <a:cs typeface="Arial MT"/>
            </a:endParaRPr>
          </a:p>
          <a:p>
            <a:pPr marL="241300" marR="5080" indent="-228600">
              <a:lnSpc>
                <a:spcPts val="3020"/>
              </a:lnSpc>
              <a:spcBef>
                <a:spcPts val="1010"/>
              </a:spcBef>
              <a:buClr>
                <a:srgbClr val="00498E"/>
              </a:buClr>
              <a:buFont typeface="Arial MT"/>
              <a:buChar char="•"/>
              <a:tabLst>
                <a:tab pos="339725" algn="l"/>
                <a:tab pos="340360" algn="l"/>
              </a:tabLst>
            </a:pPr>
            <a:r>
              <a:rPr dirty="0"/>
              <a:t>	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Isso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acontece porque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PCI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Express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está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disponível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vários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segmentos: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1x, 2x,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4x, 8x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 16x.</a:t>
            </a:r>
            <a:endParaRPr sz="2800" dirty="0">
              <a:latin typeface="Arial MT"/>
              <a:cs typeface="Arial MT"/>
            </a:endParaRPr>
          </a:p>
          <a:p>
            <a:pPr marL="241300" marR="1089025" indent="-228600">
              <a:lnSpc>
                <a:spcPts val="3020"/>
              </a:lnSpc>
              <a:spcBef>
                <a:spcPts val="101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Quanto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maior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esse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número,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maior</a:t>
            </a:r>
            <a:r>
              <a:rPr sz="2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é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taxa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spc="-7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transferência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dados.</a:t>
            </a:r>
            <a:endParaRPr sz="2800" dirty="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51080" y="870774"/>
            <a:ext cx="9151620" cy="914400"/>
            <a:chOff x="-4572" y="0"/>
            <a:chExt cx="915162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4" y="0"/>
              <a:ext cx="9145524" cy="9083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-1524" y="0"/>
              <a:ext cx="9145905" cy="908685"/>
            </a:xfrm>
            <a:custGeom>
              <a:avLst/>
              <a:gdLst/>
              <a:ahLst/>
              <a:cxnLst/>
              <a:rect l="l" t="t" r="r" b="b"/>
              <a:pathLst>
                <a:path w="9145905" h="908685">
                  <a:moveTo>
                    <a:pt x="0" y="908303"/>
                  </a:moveTo>
                  <a:lnTo>
                    <a:pt x="9145524" y="908303"/>
                  </a:lnTo>
                  <a:lnTo>
                    <a:pt x="9145524" y="0"/>
                  </a:lnTo>
                  <a:lnTo>
                    <a:pt x="0" y="0"/>
                  </a:lnTo>
                  <a:lnTo>
                    <a:pt x="0" y="908303"/>
                  </a:lnTo>
                  <a:close/>
                </a:path>
              </a:pathLst>
            </a:custGeom>
            <a:ln w="609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384" y="918208"/>
            <a:ext cx="4446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5" dirty="0">
                <a:latin typeface="Calibri"/>
                <a:cs typeface="Calibri"/>
              </a:rPr>
              <a:t>Barramento</a:t>
            </a:r>
            <a:r>
              <a:rPr sz="3600" b="0" spc="-6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PCI</a:t>
            </a:r>
            <a:r>
              <a:rPr sz="3600" b="0" spc="-10" dirty="0">
                <a:latin typeface="Calibri"/>
                <a:cs typeface="Calibri"/>
              </a:rPr>
              <a:t> Express</a:t>
            </a:r>
            <a:endParaRPr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1080" y="712469"/>
            <a:ext cx="9151620" cy="914400"/>
            <a:chOff x="-4572" y="0"/>
            <a:chExt cx="9151620" cy="914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4" y="0"/>
              <a:ext cx="9145524" cy="9083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1524" y="0"/>
              <a:ext cx="9145905" cy="908685"/>
            </a:xfrm>
            <a:custGeom>
              <a:avLst/>
              <a:gdLst/>
              <a:ahLst/>
              <a:cxnLst/>
              <a:rect l="l" t="t" r="r" b="b"/>
              <a:pathLst>
                <a:path w="9145905" h="908685">
                  <a:moveTo>
                    <a:pt x="0" y="908303"/>
                  </a:moveTo>
                  <a:lnTo>
                    <a:pt x="9145524" y="908303"/>
                  </a:lnTo>
                  <a:lnTo>
                    <a:pt x="9145524" y="0"/>
                  </a:lnTo>
                  <a:lnTo>
                    <a:pt x="0" y="0"/>
                  </a:lnTo>
                  <a:lnTo>
                    <a:pt x="0" y="908303"/>
                  </a:lnTo>
                  <a:close/>
                </a:path>
              </a:pathLst>
            </a:custGeom>
            <a:ln w="609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0" y="879600"/>
            <a:ext cx="4446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5" dirty="0">
                <a:latin typeface="Calibri"/>
                <a:cs typeface="Calibri"/>
              </a:rPr>
              <a:t>Barramento</a:t>
            </a:r>
            <a:r>
              <a:rPr sz="3600" b="0" spc="-6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PCI</a:t>
            </a:r>
            <a:r>
              <a:rPr sz="3600" b="0" spc="-10" dirty="0">
                <a:latin typeface="Calibri"/>
                <a:cs typeface="Calibri"/>
              </a:rPr>
              <a:t> Express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70093" y="3276600"/>
            <a:ext cx="3073907" cy="265175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69" y="2057400"/>
            <a:ext cx="5526024" cy="375208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465834"/>
            <a:ext cx="8197215" cy="365125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90805" indent="-228600">
              <a:lnSpc>
                <a:spcPct val="90000"/>
              </a:lnSpc>
              <a:spcBef>
                <a:spcPts val="43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PCI Express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16x,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por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exemplo,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é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capaz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trabalhar com taxa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transferência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cerca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4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GB por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segundo, característica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que o faz ser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utilizado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por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placas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vídeo,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um dos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dispositivos </a:t>
            </a:r>
            <a:r>
              <a:rPr sz="2800" spc="-7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que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mais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geram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dados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 um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computador.</a:t>
            </a:r>
            <a:endParaRPr sz="2800">
              <a:latin typeface="Arial MT"/>
              <a:cs typeface="Arial MT"/>
            </a:endParaRPr>
          </a:p>
          <a:p>
            <a:pPr marL="241300" marR="5080" indent="-228600">
              <a:lnSpc>
                <a:spcPct val="9000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PCI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Express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1x,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mesmo</a:t>
            </a:r>
            <a:r>
              <a:rPr sz="2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sendo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mais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"fraco",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é </a:t>
            </a:r>
            <a:r>
              <a:rPr sz="2800" spc="-7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capaz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alcançar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uma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taxa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transferência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cerca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250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MB por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segundo,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valor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suficiente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boa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parte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dos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dispositivos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mais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simples.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572" y="0"/>
            <a:ext cx="9151620" cy="914400"/>
            <a:chOff x="-4572" y="0"/>
            <a:chExt cx="915162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4" y="0"/>
              <a:ext cx="9145524" cy="9083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-1524" y="0"/>
              <a:ext cx="9145905" cy="908685"/>
            </a:xfrm>
            <a:custGeom>
              <a:avLst/>
              <a:gdLst/>
              <a:ahLst/>
              <a:cxnLst/>
              <a:rect l="l" t="t" r="r" b="b"/>
              <a:pathLst>
                <a:path w="9145905" h="908685">
                  <a:moveTo>
                    <a:pt x="0" y="908303"/>
                  </a:moveTo>
                  <a:lnTo>
                    <a:pt x="9145524" y="908303"/>
                  </a:lnTo>
                  <a:lnTo>
                    <a:pt x="9145524" y="0"/>
                  </a:lnTo>
                  <a:lnTo>
                    <a:pt x="0" y="0"/>
                  </a:lnTo>
                  <a:lnTo>
                    <a:pt x="0" y="908303"/>
                  </a:lnTo>
                  <a:close/>
                </a:path>
              </a:pathLst>
            </a:custGeom>
            <a:ln w="609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825" y="138429"/>
            <a:ext cx="4446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5" dirty="0">
                <a:latin typeface="Calibri"/>
                <a:cs typeface="Calibri"/>
              </a:rPr>
              <a:t>Barramento</a:t>
            </a:r>
            <a:r>
              <a:rPr sz="3600" b="0" spc="-6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PCI</a:t>
            </a:r>
            <a:r>
              <a:rPr sz="3600" b="0" spc="-10" dirty="0">
                <a:latin typeface="Calibri"/>
                <a:cs typeface="Calibri"/>
              </a:rPr>
              <a:t> Express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178433"/>
            <a:ext cx="8407400" cy="122047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3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lançamento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PCI Express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2.0,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que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aconteceu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no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início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de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2007,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as taxas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transferência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da tecnologia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praticamente</a:t>
            </a:r>
            <a:r>
              <a:rPr sz="2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dobraram.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572" y="0"/>
            <a:ext cx="9151620" cy="914400"/>
            <a:chOff x="-4572" y="0"/>
            <a:chExt cx="915162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4" y="0"/>
              <a:ext cx="9145524" cy="9083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-1524" y="0"/>
              <a:ext cx="9145905" cy="908685"/>
            </a:xfrm>
            <a:custGeom>
              <a:avLst/>
              <a:gdLst/>
              <a:ahLst/>
              <a:cxnLst/>
              <a:rect l="l" t="t" r="r" b="b"/>
              <a:pathLst>
                <a:path w="9145905" h="908685">
                  <a:moveTo>
                    <a:pt x="0" y="908303"/>
                  </a:moveTo>
                  <a:lnTo>
                    <a:pt x="9145524" y="908303"/>
                  </a:lnTo>
                  <a:lnTo>
                    <a:pt x="9145524" y="0"/>
                  </a:lnTo>
                  <a:lnTo>
                    <a:pt x="0" y="0"/>
                  </a:lnTo>
                  <a:lnTo>
                    <a:pt x="0" y="908303"/>
                  </a:lnTo>
                  <a:close/>
                </a:path>
              </a:pathLst>
            </a:custGeom>
            <a:ln w="609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825" y="138429"/>
            <a:ext cx="4446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5" dirty="0">
                <a:latin typeface="Calibri"/>
                <a:cs typeface="Calibri"/>
              </a:rPr>
              <a:t>Barramento</a:t>
            </a:r>
            <a:r>
              <a:rPr sz="3600" b="0" spc="-6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PCI</a:t>
            </a:r>
            <a:r>
              <a:rPr sz="3600" b="0" spc="-10" dirty="0">
                <a:latin typeface="Calibri"/>
                <a:cs typeface="Calibri"/>
              </a:rPr>
              <a:t> Express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5567" y="3500628"/>
            <a:ext cx="6984492" cy="29474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85749"/>
            <a:ext cx="6299200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20" dirty="0"/>
              <a:t>Componentes</a:t>
            </a:r>
            <a:r>
              <a:rPr sz="4900" spc="-15" dirty="0"/>
              <a:t> </a:t>
            </a:r>
            <a:r>
              <a:rPr sz="4900" spc="-5" dirty="0"/>
              <a:t>de</a:t>
            </a:r>
            <a:r>
              <a:rPr sz="4900" spc="-20" dirty="0"/>
              <a:t> </a:t>
            </a:r>
            <a:r>
              <a:rPr sz="4900" spc="-5" dirty="0"/>
              <a:t>um</a:t>
            </a:r>
            <a:r>
              <a:rPr sz="4900" spc="-10" dirty="0"/>
              <a:t> </a:t>
            </a:r>
            <a:r>
              <a:rPr sz="4900" spc="-5" dirty="0"/>
              <a:t>HD</a:t>
            </a:r>
            <a:endParaRPr sz="4900"/>
          </a:p>
        </p:txBody>
      </p:sp>
      <p:sp>
        <p:nvSpPr>
          <p:cNvPr id="3" name="object 3"/>
          <p:cNvSpPr txBox="1"/>
          <p:nvPr/>
        </p:nvSpPr>
        <p:spPr>
          <a:xfrm>
            <a:off x="383540" y="1305813"/>
            <a:ext cx="3487420" cy="4563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3695" algn="l"/>
                <a:tab pos="354330" algn="l"/>
              </a:tabLst>
            </a:pPr>
            <a:r>
              <a:rPr sz="2800" b="1" spc="-10" dirty="0">
                <a:latin typeface="Calibri"/>
                <a:cs typeface="Calibri"/>
              </a:rPr>
              <a:t>Placa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lógica:</a:t>
            </a:r>
            <a:endParaRPr sz="2800">
              <a:latin typeface="Calibri"/>
              <a:cs typeface="Calibri"/>
            </a:endParaRPr>
          </a:p>
          <a:p>
            <a:pPr marL="755015" marR="34925" lvl="1" indent="-285750">
              <a:lnSpc>
                <a:spcPct val="80000"/>
              </a:lnSpc>
              <a:spcBef>
                <a:spcPts val="695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15" dirty="0">
                <a:latin typeface="Calibri"/>
                <a:cs typeface="Calibri"/>
              </a:rPr>
              <a:t>Abriga </a:t>
            </a:r>
            <a:r>
              <a:rPr sz="2800" spc="-10" dirty="0">
                <a:latin typeface="Calibri"/>
                <a:cs typeface="Calibri"/>
              </a:rPr>
              <a:t>chips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responsáveis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por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diversas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tarefas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HD.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MT"/>
              <a:buChar char="–"/>
            </a:pPr>
            <a:endParaRPr sz="2800">
              <a:latin typeface="Calibri"/>
              <a:cs typeface="Calibri"/>
            </a:endParaRPr>
          </a:p>
          <a:p>
            <a:pPr marL="353695" indent="-341630">
              <a:lnSpc>
                <a:spcPct val="100000"/>
              </a:lnSpc>
              <a:buFont typeface="Arial MT"/>
              <a:buChar char="•"/>
              <a:tabLst>
                <a:tab pos="353695" algn="l"/>
                <a:tab pos="354330" algn="l"/>
              </a:tabLst>
            </a:pPr>
            <a:r>
              <a:rPr sz="2800" b="1" spc="-10" dirty="0">
                <a:latin typeface="Calibri"/>
                <a:cs typeface="Calibri"/>
              </a:rPr>
              <a:t>Motor:</a:t>
            </a:r>
            <a:endParaRPr sz="2800">
              <a:latin typeface="Calibri"/>
              <a:cs typeface="Calibri"/>
            </a:endParaRPr>
          </a:p>
          <a:p>
            <a:pPr marL="755015" marR="5080" lvl="1" indent="-285750">
              <a:lnSpc>
                <a:spcPct val="80000"/>
              </a:lnSpc>
              <a:spcBef>
                <a:spcPts val="695"/>
              </a:spcBef>
              <a:buFont typeface="Arial MT"/>
              <a:buChar char="–"/>
              <a:tabLst>
                <a:tab pos="755650" algn="l"/>
                <a:tab pos="2700020" algn="l"/>
              </a:tabLst>
            </a:pPr>
            <a:r>
              <a:rPr sz="2800" spc="-15" dirty="0">
                <a:latin typeface="Calibri"/>
                <a:cs typeface="Calibri"/>
              </a:rPr>
              <a:t>Responsável	</a:t>
            </a:r>
            <a:r>
              <a:rPr sz="2800" spc="-10" dirty="0">
                <a:latin typeface="Calibri"/>
                <a:cs typeface="Calibri"/>
              </a:rPr>
              <a:t>por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fazer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girar</a:t>
            </a:r>
            <a:r>
              <a:rPr sz="2800" spc="-10" dirty="0">
                <a:latin typeface="Calibri"/>
                <a:cs typeface="Calibri"/>
              </a:rPr>
              <a:t> os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pratos(discos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onde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dados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são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armazenados)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5800" y="1143000"/>
            <a:ext cx="4114800" cy="5524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581353"/>
            <a:ext cx="8096250" cy="237299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34"/>
              </a:spcBef>
              <a:buChar char="•"/>
              <a:tabLst>
                <a:tab pos="241300" algn="l"/>
                <a:tab pos="1130935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São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slots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que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você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pode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encontrar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sua</a:t>
            </a:r>
            <a:r>
              <a:rPr sz="28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placa- </a:t>
            </a:r>
            <a:r>
              <a:rPr sz="2800" spc="-7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mãe	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que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possuem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mesmo</a:t>
            </a:r>
            <a:r>
              <a:rPr sz="2800" spc="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objetivo: permitir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que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dispositivos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HSP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(Host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Signal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Processing)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sejam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instalados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no</a:t>
            </a:r>
            <a:r>
              <a:rPr sz="2800" spc="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micro.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Estes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dispositivos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podem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ser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modems,</a:t>
            </a:r>
            <a:r>
              <a:rPr sz="2800" spc="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placas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de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som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placas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rede.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572" y="0"/>
            <a:ext cx="9151620" cy="914400"/>
            <a:chOff x="-4572" y="0"/>
            <a:chExt cx="915162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4" y="0"/>
              <a:ext cx="9145524" cy="9083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-1524" y="0"/>
              <a:ext cx="9145905" cy="908685"/>
            </a:xfrm>
            <a:custGeom>
              <a:avLst/>
              <a:gdLst/>
              <a:ahLst/>
              <a:cxnLst/>
              <a:rect l="l" t="t" r="r" b="b"/>
              <a:pathLst>
                <a:path w="9145905" h="908685">
                  <a:moveTo>
                    <a:pt x="0" y="908303"/>
                  </a:moveTo>
                  <a:lnTo>
                    <a:pt x="9145524" y="908303"/>
                  </a:lnTo>
                  <a:lnTo>
                    <a:pt x="9145524" y="0"/>
                  </a:lnTo>
                  <a:lnTo>
                    <a:pt x="0" y="0"/>
                  </a:lnTo>
                  <a:lnTo>
                    <a:pt x="0" y="908303"/>
                  </a:lnTo>
                  <a:close/>
                </a:path>
              </a:pathLst>
            </a:custGeom>
            <a:ln w="609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825" y="138429"/>
            <a:ext cx="5620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5" dirty="0">
                <a:latin typeface="Calibri"/>
                <a:cs typeface="Calibri"/>
              </a:rPr>
              <a:t>Barramentos</a:t>
            </a:r>
            <a:r>
              <a:rPr sz="3600" b="0" spc="-3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AMR,</a:t>
            </a:r>
            <a:r>
              <a:rPr sz="3600" b="0" spc="-10" dirty="0">
                <a:latin typeface="Calibri"/>
                <a:cs typeface="Calibri"/>
              </a:rPr>
              <a:t> </a:t>
            </a:r>
            <a:r>
              <a:rPr sz="3600" b="0" spc="-5" dirty="0">
                <a:latin typeface="Calibri"/>
                <a:cs typeface="Calibri"/>
              </a:rPr>
              <a:t>CNR</a:t>
            </a:r>
            <a:r>
              <a:rPr sz="3600" b="0" spc="-1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e</a:t>
            </a:r>
            <a:r>
              <a:rPr sz="3600" b="0" spc="-10" dirty="0">
                <a:latin typeface="Calibri"/>
                <a:cs typeface="Calibri"/>
              </a:rPr>
              <a:t> </a:t>
            </a:r>
            <a:r>
              <a:rPr sz="3600" b="0" spc="-15" dirty="0">
                <a:latin typeface="Calibri"/>
                <a:cs typeface="Calibri"/>
              </a:rPr>
              <a:t>ACR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581353"/>
            <a:ext cx="7988934" cy="249936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34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 geral,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esses slots são usados por placas que </a:t>
            </a:r>
            <a:r>
              <a:rPr sz="2800" spc="-7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exigem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pouco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processamento,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como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placas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som,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placas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rede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ou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placas 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modem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simples.</a:t>
            </a:r>
            <a:endParaRPr sz="2800">
              <a:latin typeface="Arial MT"/>
              <a:cs typeface="Arial MT"/>
            </a:endParaRPr>
          </a:p>
          <a:p>
            <a:pPr marL="241300" marR="140335" indent="-228600">
              <a:lnSpc>
                <a:spcPts val="3030"/>
              </a:lnSpc>
              <a:spcBef>
                <a:spcPts val="103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slot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AMR foi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desenvolvido para ser usado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especialmente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funções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modem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áudio.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572" y="0"/>
            <a:ext cx="9151620" cy="914400"/>
            <a:chOff x="-4572" y="0"/>
            <a:chExt cx="915162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4" y="0"/>
              <a:ext cx="9145524" cy="9083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-1524" y="0"/>
              <a:ext cx="9145905" cy="908685"/>
            </a:xfrm>
            <a:custGeom>
              <a:avLst/>
              <a:gdLst/>
              <a:ahLst/>
              <a:cxnLst/>
              <a:rect l="l" t="t" r="r" b="b"/>
              <a:pathLst>
                <a:path w="9145905" h="908685">
                  <a:moveTo>
                    <a:pt x="0" y="908303"/>
                  </a:moveTo>
                  <a:lnTo>
                    <a:pt x="9145524" y="908303"/>
                  </a:lnTo>
                  <a:lnTo>
                    <a:pt x="9145524" y="0"/>
                  </a:lnTo>
                  <a:lnTo>
                    <a:pt x="0" y="0"/>
                  </a:lnTo>
                  <a:lnTo>
                    <a:pt x="0" y="908303"/>
                  </a:lnTo>
                  <a:close/>
                </a:path>
              </a:pathLst>
            </a:custGeom>
            <a:ln w="609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825" y="138429"/>
            <a:ext cx="5617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5" dirty="0">
                <a:latin typeface="Calibri"/>
                <a:cs typeface="Calibri"/>
              </a:rPr>
              <a:t>Barramentos</a:t>
            </a:r>
            <a:r>
              <a:rPr sz="3600" b="0" spc="-3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AMR,</a:t>
            </a:r>
            <a:r>
              <a:rPr sz="3600" b="0" spc="-10" dirty="0">
                <a:latin typeface="Calibri"/>
                <a:cs typeface="Calibri"/>
              </a:rPr>
              <a:t> </a:t>
            </a:r>
            <a:r>
              <a:rPr sz="3600" b="0" spc="-5" dirty="0">
                <a:latin typeface="Calibri"/>
                <a:cs typeface="Calibri"/>
              </a:rPr>
              <a:t>CNR</a:t>
            </a:r>
            <a:r>
              <a:rPr sz="3600" b="0" spc="-1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e</a:t>
            </a:r>
            <a:r>
              <a:rPr sz="3600" b="0" spc="-30" dirty="0">
                <a:latin typeface="Calibri"/>
                <a:cs typeface="Calibri"/>
              </a:rPr>
              <a:t> </a:t>
            </a:r>
            <a:r>
              <a:rPr sz="3600" b="0" spc="-15" dirty="0">
                <a:latin typeface="Calibri"/>
                <a:cs typeface="Calibri"/>
              </a:rPr>
              <a:t>ACR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410461"/>
            <a:ext cx="7960995" cy="198818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3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usado,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chipset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placa-mãe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precisava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contar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com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circuitos</a:t>
            </a:r>
            <a:r>
              <a:rPr sz="2800" spc="-1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AC'97</a:t>
            </a:r>
            <a:r>
              <a:rPr sz="2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MC'97 </a:t>
            </a:r>
            <a:r>
              <a:rPr sz="2800" spc="-7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(áudio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 modem,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respectivamente).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comparado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aos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padrões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vistos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até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agora,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slot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AMR é muito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pequeno.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0883" y="4000500"/>
            <a:ext cx="3713988" cy="187604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4572" y="0"/>
            <a:ext cx="9151620" cy="914400"/>
            <a:chOff x="-4572" y="0"/>
            <a:chExt cx="9151620" cy="9144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4" y="0"/>
              <a:ext cx="9145524" cy="9083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-1524" y="0"/>
              <a:ext cx="9145905" cy="908685"/>
            </a:xfrm>
            <a:custGeom>
              <a:avLst/>
              <a:gdLst/>
              <a:ahLst/>
              <a:cxnLst/>
              <a:rect l="l" t="t" r="r" b="b"/>
              <a:pathLst>
                <a:path w="9145905" h="908685">
                  <a:moveTo>
                    <a:pt x="0" y="908303"/>
                  </a:moveTo>
                  <a:lnTo>
                    <a:pt x="9145524" y="908303"/>
                  </a:lnTo>
                  <a:lnTo>
                    <a:pt x="9145524" y="0"/>
                  </a:lnTo>
                  <a:lnTo>
                    <a:pt x="0" y="0"/>
                  </a:lnTo>
                  <a:lnTo>
                    <a:pt x="0" y="908303"/>
                  </a:lnTo>
                  <a:close/>
                </a:path>
              </a:pathLst>
            </a:custGeom>
            <a:ln w="609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7825" y="138429"/>
            <a:ext cx="3245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5" dirty="0">
                <a:latin typeface="Calibri"/>
                <a:cs typeface="Calibri"/>
              </a:rPr>
              <a:t>Barramento</a:t>
            </a:r>
            <a:r>
              <a:rPr sz="3600" b="0" spc="-114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AMR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741754"/>
            <a:ext cx="7968615" cy="27571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34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padrão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CNR,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por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sua vez,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surgiu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praticamente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como um substituto do AMR e também tem 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Intel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como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principal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nome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no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seu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desenvolvimento.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Ambos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são,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na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verdade,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muito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parecidos, inclusive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nos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slots.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principal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diferencial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do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CNR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é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suporte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recursos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rede,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além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dos 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áudio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 modem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572" y="0"/>
            <a:ext cx="9151620" cy="914400"/>
            <a:chOff x="-4572" y="0"/>
            <a:chExt cx="915162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4" y="0"/>
              <a:ext cx="9145524" cy="9083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-1524" y="0"/>
              <a:ext cx="9145905" cy="908685"/>
            </a:xfrm>
            <a:custGeom>
              <a:avLst/>
              <a:gdLst/>
              <a:ahLst/>
              <a:cxnLst/>
              <a:rect l="l" t="t" r="r" b="b"/>
              <a:pathLst>
                <a:path w="9145905" h="908685">
                  <a:moveTo>
                    <a:pt x="0" y="908303"/>
                  </a:moveTo>
                  <a:lnTo>
                    <a:pt x="9145524" y="908303"/>
                  </a:lnTo>
                  <a:lnTo>
                    <a:pt x="9145524" y="0"/>
                  </a:lnTo>
                  <a:lnTo>
                    <a:pt x="0" y="0"/>
                  </a:lnTo>
                  <a:lnTo>
                    <a:pt x="0" y="908303"/>
                  </a:lnTo>
                  <a:close/>
                </a:path>
              </a:pathLst>
            </a:custGeom>
            <a:ln w="609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825" y="138429"/>
            <a:ext cx="3128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5" dirty="0">
                <a:latin typeface="Calibri"/>
                <a:cs typeface="Calibri"/>
              </a:rPr>
              <a:t>Barramento</a:t>
            </a:r>
            <a:r>
              <a:rPr sz="3600" b="0" spc="-114" dirty="0">
                <a:latin typeface="Calibri"/>
                <a:cs typeface="Calibri"/>
              </a:rPr>
              <a:t> </a:t>
            </a:r>
            <a:r>
              <a:rPr sz="3600" b="0" spc="-5" dirty="0">
                <a:latin typeface="Calibri"/>
                <a:cs typeface="Calibri"/>
              </a:rPr>
              <a:t>CNR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8048" y="1772411"/>
            <a:ext cx="5693664" cy="39608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4572" y="0"/>
            <a:ext cx="9151620" cy="914400"/>
            <a:chOff x="-4572" y="0"/>
            <a:chExt cx="9151620" cy="9144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4" y="0"/>
              <a:ext cx="9145524" cy="9083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-1524" y="0"/>
              <a:ext cx="9145905" cy="908685"/>
            </a:xfrm>
            <a:custGeom>
              <a:avLst/>
              <a:gdLst/>
              <a:ahLst/>
              <a:cxnLst/>
              <a:rect l="l" t="t" r="r" b="b"/>
              <a:pathLst>
                <a:path w="9145905" h="908685">
                  <a:moveTo>
                    <a:pt x="0" y="908303"/>
                  </a:moveTo>
                  <a:lnTo>
                    <a:pt x="9145524" y="908303"/>
                  </a:lnTo>
                  <a:lnTo>
                    <a:pt x="9145524" y="0"/>
                  </a:lnTo>
                  <a:lnTo>
                    <a:pt x="0" y="0"/>
                  </a:lnTo>
                  <a:lnTo>
                    <a:pt x="0" y="908303"/>
                  </a:lnTo>
                  <a:close/>
                </a:path>
              </a:pathLst>
            </a:custGeom>
            <a:ln w="609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825" y="138429"/>
            <a:ext cx="3128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5" dirty="0">
                <a:latin typeface="Calibri"/>
                <a:cs typeface="Calibri"/>
              </a:rPr>
              <a:t>Barramento</a:t>
            </a:r>
            <a:r>
              <a:rPr sz="3600" b="0" spc="-114" dirty="0">
                <a:latin typeface="Calibri"/>
                <a:cs typeface="Calibri"/>
              </a:rPr>
              <a:t> </a:t>
            </a:r>
            <a:r>
              <a:rPr sz="3600" b="0" spc="-5" dirty="0">
                <a:latin typeface="Calibri"/>
                <a:cs typeface="Calibri"/>
              </a:rPr>
              <a:t>CNR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576781"/>
            <a:ext cx="7973695" cy="418719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59"/>
              </a:spcBef>
              <a:buChar char="•"/>
              <a:tabLst>
                <a:tab pos="241300" algn="l"/>
              </a:tabLst>
            </a:pP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Em relação ao ACR,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trata-se </a:t>
            </a: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de um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padrão </a:t>
            </a: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cujo desenvolvimento </a:t>
            </a: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tem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como principal </a:t>
            </a: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nome a </a:t>
            </a: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AMD. Seu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foco principal são as </a:t>
            </a: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comunicações de rede e </a:t>
            </a: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USB. Esse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tipo </a:t>
            </a:r>
            <a:r>
              <a:rPr sz="3000" spc="-10" dirty="0">
                <a:solidFill>
                  <a:srgbClr val="00498E"/>
                </a:solidFill>
                <a:latin typeface="Arial MT"/>
                <a:cs typeface="Arial MT"/>
              </a:rPr>
              <a:t>foi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por algum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tempo </a:t>
            </a: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comum de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ser encontrado </a:t>
            </a: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em placas-mãe da </a:t>
            </a: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Asus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e seu </a:t>
            </a: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slot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é </a:t>
            </a: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extremamente</a:t>
            </a:r>
            <a:r>
              <a:rPr sz="30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parecido</a:t>
            </a:r>
            <a:r>
              <a:rPr sz="3000" spc="-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com</a:t>
            </a:r>
            <a:r>
              <a:rPr sz="30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um</a:t>
            </a:r>
            <a:r>
              <a:rPr sz="3000" spc="-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encaixe</a:t>
            </a:r>
            <a:r>
              <a:rPr sz="3000" spc="-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PCI, </a:t>
            </a:r>
            <a:r>
              <a:rPr sz="3000" spc="-819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com a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diferença </a:t>
            </a: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de ser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posicionado </a:t>
            </a: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forma </a:t>
            </a:r>
            <a:r>
              <a:rPr sz="3000" spc="-819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contrária na placa-mãe, ou seja, é uma </a:t>
            </a: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espécie</a:t>
            </a:r>
            <a:r>
              <a:rPr sz="3000" spc="-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3000" dirty="0">
                <a:solidFill>
                  <a:srgbClr val="00498E"/>
                </a:solidFill>
                <a:latin typeface="Arial MT"/>
                <a:cs typeface="Arial MT"/>
              </a:rPr>
              <a:t> "PCI </a:t>
            </a:r>
            <a:r>
              <a:rPr sz="3000" spc="-5" dirty="0">
                <a:solidFill>
                  <a:srgbClr val="00498E"/>
                </a:solidFill>
                <a:latin typeface="Arial MT"/>
                <a:cs typeface="Arial MT"/>
              </a:rPr>
              <a:t>invertido".</a:t>
            </a:r>
            <a:endParaRPr sz="30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572" y="0"/>
            <a:ext cx="9151620" cy="914400"/>
            <a:chOff x="-4572" y="0"/>
            <a:chExt cx="915162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4" y="0"/>
              <a:ext cx="9145524" cy="9083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-1524" y="0"/>
              <a:ext cx="9145905" cy="908685"/>
            </a:xfrm>
            <a:custGeom>
              <a:avLst/>
              <a:gdLst/>
              <a:ahLst/>
              <a:cxnLst/>
              <a:rect l="l" t="t" r="r" b="b"/>
              <a:pathLst>
                <a:path w="9145905" h="908685">
                  <a:moveTo>
                    <a:pt x="0" y="908303"/>
                  </a:moveTo>
                  <a:lnTo>
                    <a:pt x="9145524" y="908303"/>
                  </a:lnTo>
                  <a:lnTo>
                    <a:pt x="9145524" y="0"/>
                  </a:lnTo>
                  <a:lnTo>
                    <a:pt x="0" y="0"/>
                  </a:lnTo>
                  <a:lnTo>
                    <a:pt x="0" y="908303"/>
                  </a:lnTo>
                  <a:close/>
                </a:path>
              </a:pathLst>
            </a:custGeom>
            <a:ln w="609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825" y="138429"/>
            <a:ext cx="3094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5" dirty="0">
                <a:latin typeface="Calibri"/>
                <a:cs typeface="Calibri"/>
              </a:rPr>
              <a:t>Barramento</a:t>
            </a:r>
            <a:r>
              <a:rPr sz="3600" b="0" spc="-110" dirty="0">
                <a:latin typeface="Calibri"/>
                <a:cs typeface="Calibri"/>
              </a:rPr>
              <a:t> </a:t>
            </a:r>
            <a:r>
              <a:rPr sz="3600" b="0" spc="-15" dirty="0">
                <a:latin typeface="Calibri"/>
                <a:cs typeface="Calibri"/>
              </a:rPr>
              <a:t>ACR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0011" y="1557527"/>
            <a:ext cx="5237988" cy="392887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4572" y="0"/>
            <a:ext cx="9151620" cy="914400"/>
            <a:chOff x="-4572" y="0"/>
            <a:chExt cx="9151620" cy="9144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4" y="0"/>
              <a:ext cx="9145524" cy="9083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-1524" y="0"/>
              <a:ext cx="9145905" cy="908685"/>
            </a:xfrm>
            <a:custGeom>
              <a:avLst/>
              <a:gdLst/>
              <a:ahLst/>
              <a:cxnLst/>
              <a:rect l="l" t="t" r="r" b="b"/>
              <a:pathLst>
                <a:path w="9145905" h="908685">
                  <a:moveTo>
                    <a:pt x="0" y="908303"/>
                  </a:moveTo>
                  <a:lnTo>
                    <a:pt x="9145524" y="908303"/>
                  </a:lnTo>
                  <a:lnTo>
                    <a:pt x="9145524" y="0"/>
                  </a:lnTo>
                  <a:lnTo>
                    <a:pt x="0" y="0"/>
                  </a:lnTo>
                  <a:lnTo>
                    <a:pt x="0" y="908303"/>
                  </a:lnTo>
                  <a:close/>
                </a:path>
              </a:pathLst>
            </a:custGeom>
            <a:ln w="609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825" y="138429"/>
            <a:ext cx="3094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5" dirty="0">
                <a:latin typeface="Calibri"/>
                <a:cs typeface="Calibri"/>
              </a:rPr>
              <a:t>Barramento</a:t>
            </a:r>
            <a:r>
              <a:rPr sz="3600" b="0" spc="-110" dirty="0">
                <a:latin typeface="Calibri"/>
                <a:cs typeface="Calibri"/>
              </a:rPr>
              <a:t> </a:t>
            </a:r>
            <a:r>
              <a:rPr sz="3600" b="0" spc="-15" dirty="0">
                <a:latin typeface="Calibri"/>
                <a:cs typeface="Calibri"/>
              </a:rPr>
              <a:t>ACR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1576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Ch</a:t>
            </a:r>
            <a:r>
              <a:rPr sz="3600" b="0" dirty="0">
                <a:latin typeface="Arial MT"/>
                <a:cs typeface="Arial MT"/>
              </a:rPr>
              <a:t>i</a:t>
            </a:r>
            <a:r>
              <a:rPr sz="3600" b="0" spc="-5" dirty="0">
                <a:latin typeface="Arial MT"/>
                <a:cs typeface="Arial MT"/>
              </a:rPr>
              <a:t>pset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972" y="990600"/>
            <a:ext cx="7920228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4954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Ponte Norte</a:t>
            </a:r>
            <a:r>
              <a:rPr sz="3600" b="0" spc="-1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e Ponte Sul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6492" y="1048511"/>
            <a:ext cx="3767454" cy="1062355"/>
            <a:chOff x="126492" y="1048511"/>
            <a:chExt cx="3767454" cy="1062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92" y="1048511"/>
              <a:ext cx="3654552" cy="5135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92" y="1322831"/>
              <a:ext cx="3767328" cy="5135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1597151"/>
              <a:ext cx="771144" cy="51358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26492" y="2255520"/>
            <a:ext cx="3671570" cy="1610995"/>
            <a:chOff x="126492" y="2255520"/>
            <a:chExt cx="3671570" cy="161099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160" y="2269236"/>
              <a:ext cx="469392" cy="4785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664" y="2255520"/>
              <a:ext cx="1496568" cy="5135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492" y="2529840"/>
              <a:ext cx="3671316" cy="5135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492" y="2804160"/>
              <a:ext cx="3319272" cy="5135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492" y="3078480"/>
              <a:ext cx="3211068" cy="5135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492" y="3352800"/>
              <a:ext cx="3025140" cy="51358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26492" y="3956303"/>
            <a:ext cx="3515995" cy="1610995"/>
            <a:chOff x="126492" y="3956303"/>
            <a:chExt cx="3515995" cy="161099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160" y="3970019"/>
              <a:ext cx="469392" cy="47853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664" y="3956303"/>
              <a:ext cx="1239012" cy="5135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492" y="4230623"/>
              <a:ext cx="3372612" cy="5135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492" y="4504943"/>
              <a:ext cx="3515867" cy="51358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492" y="4779263"/>
              <a:ext cx="3473196" cy="5135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492" y="5053583"/>
              <a:ext cx="3412236" cy="51358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291076" y="5117338"/>
            <a:ext cx="429450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A </a:t>
            </a:r>
            <a:r>
              <a:rPr sz="1400" spc="-5" dirty="0">
                <a:latin typeface="Verdana"/>
                <a:cs typeface="Verdana"/>
              </a:rPr>
              <a:t>ponte </a:t>
            </a:r>
            <a:r>
              <a:rPr sz="1400" dirty="0">
                <a:latin typeface="Verdana"/>
                <a:cs typeface="Verdana"/>
              </a:rPr>
              <a:t>norte fica sempre localizada entre o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processador, </a:t>
            </a:r>
            <a:r>
              <a:rPr sz="1400" dirty="0">
                <a:latin typeface="Verdana"/>
                <a:cs typeface="Verdana"/>
              </a:rPr>
              <a:t>as memórias e o slot </a:t>
            </a:r>
            <a:r>
              <a:rPr sz="1400" spc="-50" dirty="0">
                <a:latin typeface="Verdana"/>
                <a:cs typeface="Verdana"/>
              </a:rPr>
              <a:t>AGP. </a:t>
            </a:r>
            <a:r>
              <a:rPr sz="1400" dirty="0">
                <a:latin typeface="Verdana"/>
                <a:cs typeface="Verdana"/>
              </a:rPr>
              <a:t>A </a:t>
            </a:r>
            <a:r>
              <a:rPr sz="1400" spc="-5" dirty="0">
                <a:latin typeface="Verdana"/>
                <a:cs typeface="Verdana"/>
              </a:rPr>
              <a:t>ponte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sul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fica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logo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abaixo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dos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slots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PCI.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267200" y="990600"/>
            <a:ext cx="4544567" cy="380390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6226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Ponte Norte</a:t>
            </a:r>
            <a:r>
              <a:rPr sz="3600" b="0" spc="-2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é</a:t>
            </a:r>
            <a:r>
              <a:rPr sz="3600" b="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um chip</a:t>
            </a:r>
            <a:r>
              <a:rPr sz="3600" b="0" dirty="0">
                <a:latin typeface="Arial MT"/>
                <a:cs typeface="Arial MT"/>
              </a:rPr>
              <a:t> quente!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295650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Atualmente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ponte </a:t>
            </a:r>
            <a:r>
              <a:rPr sz="1800" dirty="0">
                <a:latin typeface="Verdana"/>
                <a:cs typeface="Verdana"/>
              </a:rPr>
              <a:t>norte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opera </a:t>
            </a:r>
            <a:r>
              <a:rPr sz="1800" dirty="0">
                <a:latin typeface="Verdana"/>
                <a:cs typeface="Verdana"/>
              </a:rPr>
              <a:t>com </a:t>
            </a:r>
            <a:r>
              <a:rPr sz="1800" spc="-5" dirty="0">
                <a:latin typeface="Verdana"/>
                <a:cs typeface="Verdana"/>
              </a:rPr>
              <a:t>velocidades bem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elevadas, </a:t>
            </a:r>
            <a:r>
              <a:rPr sz="1800" dirty="0">
                <a:latin typeface="Verdana"/>
                <a:cs typeface="Verdana"/>
              </a:rPr>
              <a:t>maiores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há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poucos </a:t>
            </a:r>
            <a:r>
              <a:rPr sz="1800" dirty="0">
                <a:latin typeface="Verdana"/>
                <a:cs typeface="Verdana"/>
              </a:rPr>
              <a:t>anos </a:t>
            </a:r>
            <a:r>
              <a:rPr sz="1800" spc="-5" dirty="0">
                <a:latin typeface="Verdana"/>
                <a:cs typeface="Verdana"/>
              </a:rPr>
              <a:t>atrás. </a:t>
            </a:r>
            <a:r>
              <a:rPr sz="1800" dirty="0">
                <a:latin typeface="Verdana"/>
                <a:cs typeface="Verdana"/>
              </a:rPr>
              <a:t>Se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observarmos </a:t>
            </a:r>
            <a:r>
              <a:rPr sz="1800" dirty="0">
                <a:latin typeface="Verdana"/>
                <a:cs typeface="Verdana"/>
              </a:rPr>
              <a:t>uma </a:t>
            </a:r>
            <a:r>
              <a:rPr sz="1800" spc="-5" dirty="0">
                <a:latin typeface="Verdana"/>
                <a:cs typeface="Verdana"/>
              </a:rPr>
              <a:t>placa 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CPU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1999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ou</a:t>
            </a:r>
            <a:r>
              <a:rPr sz="1800" spc="-5" dirty="0">
                <a:latin typeface="Verdana"/>
                <a:cs typeface="Verdana"/>
              </a:rPr>
              <a:t> anteriores,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veremos que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ponte </a:t>
            </a:r>
            <a:r>
              <a:rPr sz="1800" dirty="0">
                <a:latin typeface="Verdana"/>
                <a:cs typeface="Verdana"/>
              </a:rPr>
              <a:t>norte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não </a:t>
            </a:r>
            <a:r>
              <a:rPr sz="1800" spc="-5" dirty="0">
                <a:latin typeface="Verdana"/>
                <a:cs typeface="Verdana"/>
              </a:rPr>
              <a:t>possui dissipador 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45" dirty="0">
                <a:latin typeface="Verdana"/>
                <a:cs typeface="Verdana"/>
              </a:rPr>
              <a:t>calor. </a:t>
            </a:r>
            <a:r>
              <a:rPr sz="1800" spc="-5" dirty="0">
                <a:latin typeface="Verdana"/>
                <a:cs typeface="Verdana"/>
              </a:rPr>
              <a:t>Mas </a:t>
            </a:r>
            <a:r>
              <a:rPr sz="1800" dirty="0">
                <a:latin typeface="Verdana"/>
                <a:cs typeface="Verdana"/>
              </a:rPr>
              <a:t>nas </a:t>
            </a:r>
            <a:r>
              <a:rPr sz="1800" spc="-5" dirty="0">
                <a:latin typeface="Verdana"/>
                <a:cs typeface="Verdana"/>
              </a:rPr>
              <a:t>placas </a:t>
            </a:r>
            <a:r>
              <a:rPr sz="1800" dirty="0">
                <a:latin typeface="Verdana"/>
                <a:cs typeface="Verdana"/>
              </a:rPr>
              <a:t>atuais,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ponte </a:t>
            </a:r>
            <a:r>
              <a:rPr sz="1800" dirty="0">
                <a:latin typeface="Verdana"/>
                <a:cs typeface="Verdana"/>
              </a:rPr>
              <a:t>norte usa </a:t>
            </a:r>
            <a:r>
              <a:rPr sz="1800" spc="-5" dirty="0">
                <a:latin typeface="Verdana"/>
                <a:cs typeface="Verdana"/>
              </a:rPr>
              <a:t>sempre </a:t>
            </a:r>
            <a:r>
              <a:rPr sz="1800" dirty="0">
                <a:latin typeface="Verdana"/>
                <a:cs typeface="Verdana"/>
              </a:rPr>
              <a:t> um </a:t>
            </a:r>
            <a:r>
              <a:rPr sz="1800" spc="-5" dirty="0">
                <a:latin typeface="Verdana"/>
                <a:cs typeface="Verdana"/>
              </a:rPr>
              <a:t>ventilador </a:t>
            </a:r>
            <a:r>
              <a:rPr sz="1800" dirty="0">
                <a:latin typeface="Verdana"/>
                <a:cs typeface="Verdana"/>
              </a:rPr>
              <a:t>ou um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dissipador </a:t>
            </a:r>
            <a:r>
              <a:rPr sz="1800" dirty="0">
                <a:latin typeface="Verdana"/>
                <a:cs typeface="Verdana"/>
              </a:rPr>
              <a:t>metálico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spc="-45" dirty="0">
                <a:latin typeface="Verdana"/>
                <a:cs typeface="Verdana"/>
              </a:rPr>
              <a:t>calor.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Não </a:t>
            </a:r>
            <a:r>
              <a:rPr sz="1800" dirty="0">
                <a:latin typeface="Verdana"/>
                <a:cs typeface="Verdana"/>
              </a:rPr>
              <a:t>se </a:t>
            </a:r>
            <a:r>
              <a:rPr sz="1800" spc="-5" dirty="0">
                <a:latin typeface="Verdana"/>
                <a:cs typeface="Verdana"/>
              </a:rPr>
              <a:t>preocupe </a:t>
            </a:r>
            <a:r>
              <a:rPr sz="1800" dirty="0">
                <a:latin typeface="Verdana"/>
                <a:cs typeface="Verdana"/>
              </a:rPr>
              <a:t>com </a:t>
            </a:r>
            <a:r>
              <a:rPr sz="1800" spc="-5" dirty="0">
                <a:latin typeface="Verdana"/>
                <a:cs typeface="Verdana"/>
              </a:rPr>
              <a:t>este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dissipador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ou</a:t>
            </a:r>
            <a:r>
              <a:rPr sz="1800" spc="-25" dirty="0">
                <a:latin typeface="Verdana"/>
                <a:cs typeface="Verdana"/>
              </a:rPr>
              <a:t> ventilador,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ele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4952492"/>
            <a:ext cx="3231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já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vem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instalado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fábrica.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65575" y="4832984"/>
            <a:ext cx="4905375" cy="1520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A </a:t>
            </a:r>
            <a:r>
              <a:rPr sz="1400" spc="-5" dirty="0">
                <a:latin typeface="Verdana"/>
                <a:cs typeface="Verdana"/>
              </a:rPr>
              <a:t>ponte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norte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acompanha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velocidade</a:t>
            </a:r>
            <a:r>
              <a:rPr sz="1400" spc="-5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das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memórias.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Entre 1996 </a:t>
            </a:r>
            <a:r>
              <a:rPr sz="1400" dirty="0">
                <a:latin typeface="Verdana"/>
                <a:cs typeface="Verdana"/>
              </a:rPr>
              <a:t>e </a:t>
            </a:r>
            <a:r>
              <a:rPr sz="1400" spc="-10" dirty="0">
                <a:latin typeface="Verdana"/>
                <a:cs typeface="Verdana"/>
              </a:rPr>
              <a:t>1998, </a:t>
            </a:r>
            <a:r>
              <a:rPr sz="1400" dirty="0">
                <a:latin typeface="Verdana"/>
                <a:cs typeface="Verdana"/>
              </a:rPr>
              <a:t>esta velocidade </a:t>
            </a:r>
            <a:r>
              <a:rPr sz="1400" spc="-5" dirty="0">
                <a:latin typeface="Verdana"/>
                <a:cs typeface="Verdana"/>
              </a:rPr>
              <a:t>era de apenas 66 </a:t>
            </a:r>
            <a:r>
              <a:rPr sz="1400" dirty="0">
                <a:latin typeface="Verdana"/>
                <a:cs typeface="Verdana"/>
              </a:rPr>
              <a:t> MHz. A partir </a:t>
            </a:r>
            <a:r>
              <a:rPr sz="1400" spc="-5" dirty="0">
                <a:latin typeface="Verdana"/>
                <a:cs typeface="Verdana"/>
              </a:rPr>
              <a:t>de 1998 </a:t>
            </a:r>
            <a:r>
              <a:rPr sz="1400" dirty="0">
                <a:latin typeface="Verdana"/>
                <a:cs typeface="Verdana"/>
              </a:rPr>
              <a:t>chegou a </a:t>
            </a:r>
            <a:r>
              <a:rPr sz="1400" spc="-5" dirty="0">
                <a:latin typeface="Verdana"/>
                <a:cs typeface="Verdana"/>
              </a:rPr>
              <a:t>100 </a:t>
            </a:r>
            <a:r>
              <a:rPr sz="1400" dirty="0">
                <a:latin typeface="Verdana"/>
                <a:cs typeface="Verdana"/>
              </a:rPr>
              <a:t>MHz. Nas placas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CPU modernas, a </a:t>
            </a:r>
            <a:r>
              <a:rPr sz="1400" spc="-5" dirty="0">
                <a:latin typeface="Verdana"/>
                <a:cs typeface="Verdana"/>
              </a:rPr>
              <a:t>ponte </a:t>
            </a:r>
            <a:r>
              <a:rPr sz="1400" dirty="0">
                <a:latin typeface="Verdana"/>
                <a:cs typeface="Verdana"/>
              </a:rPr>
              <a:t>norte </a:t>
            </a:r>
            <a:r>
              <a:rPr sz="1400" spc="-5" dirty="0">
                <a:latin typeface="Verdana"/>
                <a:cs typeface="Verdana"/>
              </a:rPr>
              <a:t>opera </a:t>
            </a:r>
            <a:r>
              <a:rPr sz="1400" dirty="0">
                <a:latin typeface="Verdana"/>
                <a:cs typeface="Verdana"/>
              </a:rPr>
              <a:t>com até </a:t>
            </a:r>
            <a:r>
              <a:rPr sz="1400" spc="-5" dirty="0">
                <a:latin typeface="Verdana"/>
                <a:cs typeface="Verdana"/>
              </a:rPr>
              <a:t>400 </a:t>
            </a:r>
            <a:r>
              <a:rPr sz="1400" dirty="0">
                <a:latin typeface="Verdana"/>
                <a:cs typeface="Verdana"/>
              </a:rPr>
              <a:t> MHz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(Athlon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XP)</a:t>
            </a:r>
            <a:r>
              <a:rPr sz="1400" dirty="0">
                <a:latin typeface="Verdana"/>
                <a:cs typeface="Verdana"/>
              </a:rPr>
              <a:t> 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com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até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800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MHz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(Pentium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4).</a:t>
            </a:r>
            <a:endParaRPr sz="1400">
              <a:latin typeface="Verdana"/>
              <a:cs typeface="Verdana"/>
            </a:endParaRPr>
          </a:p>
          <a:p>
            <a:pPr marL="12700" marR="71437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Verdana"/>
                <a:cs typeface="Verdana"/>
              </a:rPr>
              <a:t>Maior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velocidade,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maior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aquecimento,</a:t>
            </a:r>
            <a:r>
              <a:rPr sz="1400" spc="-5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por </a:t>
            </a:r>
            <a:r>
              <a:rPr sz="1400" dirty="0">
                <a:latin typeface="Verdana"/>
                <a:cs typeface="Verdana"/>
              </a:rPr>
              <a:t>isso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precisam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do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dissipador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30" dirty="0">
                <a:latin typeface="Verdana"/>
                <a:cs typeface="Verdana"/>
              </a:rPr>
              <a:t>calor.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0" y="990600"/>
            <a:ext cx="4777740" cy="35768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85749"/>
            <a:ext cx="6299200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20" dirty="0"/>
              <a:t>Componentes</a:t>
            </a:r>
            <a:r>
              <a:rPr sz="4900" spc="-15" dirty="0"/>
              <a:t> </a:t>
            </a:r>
            <a:r>
              <a:rPr sz="4900" spc="-5" dirty="0"/>
              <a:t>de</a:t>
            </a:r>
            <a:r>
              <a:rPr sz="4900" spc="-20" dirty="0"/>
              <a:t> </a:t>
            </a:r>
            <a:r>
              <a:rPr sz="4900" spc="-5" dirty="0"/>
              <a:t>um</a:t>
            </a:r>
            <a:r>
              <a:rPr sz="4900" spc="-10" dirty="0"/>
              <a:t> </a:t>
            </a:r>
            <a:r>
              <a:rPr sz="4900" spc="-5" dirty="0"/>
              <a:t>HD</a:t>
            </a:r>
            <a:endParaRPr sz="4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939" y="1196339"/>
            <a:ext cx="7560564" cy="443636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147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Bateria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972" y="990600"/>
            <a:ext cx="7920228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4751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Bateria</a:t>
            </a:r>
            <a:r>
              <a:rPr sz="3600" b="0" spc="-1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de</a:t>
            </a:r>
            <a:r>
              <a:rPr sz="3600" b="0" spc="-1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lítio</a:t>
            </a:r>
            <a:r>
              <a:rPr sz="3600" b="0" spc="-15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CR2032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6492" y="2804160"/>
            <a:ext cx="3729354" cy="1391920"/>
            <a:chOff x="126492" y="2804160"/>
            <a:chExt cx="3729354" cy="1391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307" y="2804160"/>
              <a:ext cx="2886456" cy="5135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60" y="3147060"/>
              <a:ext cx="469392" cy="4785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4" y="3133344"/>
              <a:ext cx="2712720" cy="5135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4536" y="3133344"/>
              <a:ext cx="888491" cy="5135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492" y="3407664"/>
              <a:ext cx="403860" cy="5135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503" y="3407664"/>
              <a:ext cx="1613916" cy="5135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8572" y="3407664"/>
              <a:ext cx="2327148" cy="5135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492" y="3681984"/>
              <a:ext cx="3026664" cy="5135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45308" y="3681984"/>
              <a:ext cx="368807" cy="51358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58267" y="1097660"/>
            <a:ext cx="3396615" cy="177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65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6379" algn="l"/>
              </a:tabLst>
            </a:pPr>
            <a:r>
              <a:rPr sz="1800" spc="-15" dirty="0">
                <a:latin typeface="Calibri"/>
                <a:cs typeface="Calibri"/>
              </a:rPr>
              <a:t>Esta</a:t>
            </a:r>
            <a:r>
              <a:rPr sz="1800" spc="-10" dirty="0">
                <a:latin typeface="Calibri"/>
                <a:cs typeface="Calibri"/>
              </a:rPr>
              <a:t> bateria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mantém</a:t>
            </a:r>
            <a:r>
              <a:rPr sz="1800" dirty="0">
                <a:latin typeface="Calibri"/>
                <a:cs typeface="Calibri"/>
              </a:rPr>
              <a:t> em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funcionamento </a:t>
            </a:r>
            <a:r>
              <a:rPr sz="1800" dirty="0">
                <a:latin typeface="Calibri"/>
                <a:cs typeface="Calibri"/>
              </a:rPr>
              <a:t>o </a:t>
            </a:r>
            <a:r>
              <a:rPr sz="1800" spc="-5" dirty="0">
                <a:latin typeface="Calibri"/>
                <a:cs typeface="Calibri"/>
              </a:rPr>
              <a:t>relógio </a:t>
            </a:r>
            <a:r>
              <a:rPr sz="1800" dirty="0">
                <a:latin typeface="Calibri"/>
                <a:cs typeface="Calibri"/>
              </a:rPr>
              <a:t>e o </a:t>
            </a:r>
            <a:r>
              <a:rPr sz="1800" spc="-5" dirty="0">
                <a:latin typeface="Calibri"/>
                <a:cs typeface="Calibri"/>
              </a:rPr>
              <a:t>CMOS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(memória que armazena os dados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Setup).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"/>
            </a:pPr>
            <a:endParaRPr sz="2450" dirty="0">
              <a:latin typeface="Calibri"/>
              <a:cs typeface="Calibri"/>
            </a:endParaRPr>
          </a:p>
          <a:p>
            <a:pPr marL="12700" marR="304800">
              <a:lnSpc>
                <a:spcPct val="100000"/>
              </a:lnSpc>
              <a:buFont typeface="Wingdings"/>
              <a:buChar char=""/>
              <a:tabLst>
                <a:tab pos="246379" algn="l"/>
              </a:tabLst>
            </a:pPr>
            <a:r>
              <a:rPr sz="1800" spc="-5" dirty="0">
                <a:latin typeface="Calibri"/>
                <a:cs typeface="Calibri"/>
              </a:rPr>
              <a:t>Quando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esta</a:t>
            </a:r>
            <a:r>
              <a:rPr sz="1800" spc="-10" dirty="0">
                <a:latin typeface="Calibri"/>
                <a:cs typeface="Calibri"/>
              </a:rPr>
              <a:t> bateria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fica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fraca, </a:t>
            </a:r>
            <a:r>
              <a:rPr sz="1800" spc="-395" dirty="0"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1252" y="4224528"/>
            <a:ext cx="3691254" cy="1176655"/>
            <a:chOff x="111252" y="4224528"/>
            <a:chExt cx="3691254" cy="1176655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252" y="4224528"/>
              <a:ext cx="3233928" cy="5669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252" y="4529328"/>
              <a:ext cx="3538728" cy="5669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252" y="4834128"/>
              <a:ext cx="3691128" cy="56692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965575" y="4147184"/>
            <a:ext cx="4899025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Uma </a:t>
            </a:r>
            <a:r>
              <a:rPr sz="1400" spc="-5" dirty="0">
                <a:latin typeface="Verdana"/>
                <a:cs typeface="Verdana"/>
              </a:rPr>
              <a:t>bateria </a:t>
            </a:r>
            <a:r>
              <a:rPr sz="1400" spc="-10" dirty="0">
                <a:latin typeface="Verdana"/>
                <a:cs typeface="Verdana"/>
              </a:rPr>
              <a:t>nova </a:t>
            </a:r>
            <a:r>
              <a:rPr sz="1400" spc="-5" dirty="0">
                <a:latin typeface="Verdana"/>
                <a:cs typeface="Verdana"/>
              </a:rPr>
              <a:t>pode </a:t>
            </a:r>
            <a:r>
              <a:rPr sz="1400" dirty="0">
                <a:latin typeface="Verdana"/>
                <a:cs typeface="Verdana"/>
              </a:rPr>
              <a:t>ser </a:t>
            </a:r>
            <a:r>
              <a:rPr sz="1400" spc="-5" dirty="0">
                <a:latin typeface="Verdana"/>
                <a:cs typeface="Verdana"/>
              </a:rPr>
              <a:t>encontrada </a:t>
            </a:r>
            <a:r>
              <a:rPr sz="1400" dirty="0">
                <a:latin typeface="Verdana"/>
                <a:cs typeface="Verdana"/>
              </a:rPr>
              <a:t>com facilidade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em relojoarias, e também em algumas lojas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 informática. O modelo </a:t>
            </a:r>
            <a:r>
              <a:rPr sz="1400" spc="-5" dirty="0">
                <a:latin typeface="Verdana"/>
                <a:cs typeface="Verdana"/>
              </a:rPr>
              <a:t>da bateria </a:t>
            </a:r>
            <a:r>
              <a:rPr sz="1400" dirty="0">
                <a:latin typeface="Verdana"/>
                <a:cs typeface="Verdana"/>
              </a:rPr>
              <a:t>precisa ser </a:t>
            </a:r>
            <a:r>
              <a:rPr sz="1400" spc="-5" dirty="0">
                <a:latin typeface="Verdana"/>
                <a:cs typeface="Verdana"/>
              </a:rPr>
              <a:t>CR2032.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Quanto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aos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fabricantes,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existem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vários</a:t>
            </a:r>
            <a:r>
              <a:rPr sz="1400" spc="-35" dirty="0">
                <a:latin typeface="Verdana"/>
                <a:cs typeface="Verdana"/>
              </a:rPr>
              <a:t> (SONY,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Maxell,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Panasonic, </a:t>
            </a:r>
            <a:r>
              <a:rPr sz="1400" dirty="0">
                <a:latin typeface="Verdana"/>
                <a:cs typeface="Verdana"/>
              </a:rPr>
              <a:t>etc), </a:t>
            </a:r>
            <a:r>
              <a:rPr sz="1400" spc="-5" dirty="0">
                <a:latin typeface="Verdana"/>
                <a:cs typeface="Verdana"/>
              </a:rPr>
              <a:t>pode </a:t>
            </a:r>
            <a:r>
              <a:rPr sz="1400" dirty="0">
                <a:latin typeface="Verdana"/>
                <a:cs typeface="Verdana"/>
              </a:rPr>
              <a:t>escolher </a:t>
            </a:r>
            <a:r>
              <a:rPr sz="1400" spc="-5" dirty="0">
                <a:latin typeface="Verdana"/>
                <a:cs typeface="Verdana"/>
              </a:rPr>
              <a:t>qualquer </a:t>
            </a:r>
            <a:r>
              <a:rPr sz="1400" dirty="0">
                <a:latin typeface="Verdana"/>
                <a:cs typeface="Verdana"/>
              </a:rPr>
              <a:t>um deles. A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tensão </a:t>
            </a:r>
            <a:r>
              <a:rPr sz="1400" dirty="0">
                <a:latin typeface="Verdana"/>
                <a:cs typeface="Verdana"/>
              </a:rPr>
              <a:t>desta </a:t>
            </a:r>
            <a:r>
              <a:rPr sz="1400" spc="-5" dirty="0">
                <a:latin typeface="Verdana"/>
                <a:cs typeface="Verdana"/>
              </a:rPr>
              <a:t>bateria </a:t>
            </a:r>
            <a:r>
              <a:rPr sz="1400" dirty="0">
                <a:latin typeface="Verdana"/>
                <a:cs typeface="Verdana"/>
              </a:rPr>
              <a:t>é </a:t>
            </a:r>
            <a:r>
              <a:rPr sz="1400" spc="-5" dirty="0">
                <a:latin typeface="Verdana"/>
                <a:cs typeface="Verdana"/>
              </a:rPr>
              <a:t>3,0 volts. </a:t>
            </a:r>
            <a:r>
              <a:rPr sz="1400" dirty="0">
                <a:latin typeface="Verdana"/>
                <a:cs typeface="Verdana"/>
              </a:rPr>
              <a:t>Em muitos casos,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podemos checar a </a:t>
            </a:r>
            <a:r>
              <a:rPr sz="1400" spc="-5" dirty="0">
                <a:latin typeface="Verdana"/>
                <a:cs typeface="Verdana"/>
              </a:rPr>
              <a:t>voltagem da bateria </a:t>
            </a:r>
            <a:r>
              <a:rPr sz="1400" dirty="0">
                <a:latin typeface="Verdana"/>
                <a:cs typeface="Verdana"/>
              </a:rPr>
              <a:t>pelo CMOS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Setup. Se </a:t>
            </a:r>
            <a:r>
              <a:rPr sz="1400" spc="-5" dirty="0">
                <a:latin typeface="Verdana"/>
                <a:cs typeface="Verdana"/>
              </a:rPr>
              <a:t>estiver abaixo de </a:t>
            </a:r>
            <a:r>
              <a:rPr sz="1400" dirty="0">
                <a:latin typeface="Verdana"/>
                <a:cs typeface="Verdana"/>
              </a:rPr>
              <a:t>3 </a:t>
            </a:r>
            <a:r>
              <a:rPr sz="1400" spc="-5" dirty="0">
                <a:latin typeface="Verdana"/>
                <a:cs typeface="Verdana"/>
              </a:rPr>
              <a:t>volts, </a:t>
            </a:r>
            <a:r>
              <a:rPr sz="1400" dirty="0">
                <a:latin typeface="Verdana"/>
                <a:cs typeface="Verdana"/>
              </a:rPr>
              <a:t>significa </a:t>
            </a:r>
            <a:r>
              <a:rPr sz="1400" spc="-5" dirty="0">
                <a:latin typeface="Verdana"/>
                <a:cs typeface="Verdana"/>
              </a:rPr>
              <a:t>que já </a:t>
            </a:r>
            <a:r>
              <a:rPr sz="1400" dirty="0">
                <a:latin typeface="Verdana"/>
                <a:cs typeface="Verdana"/>
              </a:rPr>
              <a:t> começou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ficar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fraca,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é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bom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trocá-la.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038600" y="1066800"/>
            <a:ext cx="4779263" cy="276910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4396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Arial MT"/>
                <a:cs typeface="Arial MT"/>
              </a:rPr>
              <a:t>Removendo</a:t>
            </a:r>
            <a:r>
              <a:rPr sz="3600" b="0" spc="-5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a</a:t>
            </a:r>
            <a:r>
              <a:rPr sz="3600" b="0" spc="-2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bateria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389629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Antes </a:t>
            </a:r>
            <a:r>
              <a:rPr sz="1800" spc="-5" dirty="0">
                <a:latin typeface="Verdana"/>
                <a:cs typeface="Verdana"/>
              </a:rPr>
              <a:t>de trocar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bateria </a:t>
            </a:r>
            <a:r>
              <a:rPr sz="1800" dirty="0">
                <a:latin typeface="Verdana"/>
                <a:cs typeface="Verdana"/>
              </a:rPr>
              <a:t>é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preciso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desligar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computador </a:t>
            </a:r>
            <a:r>
              <a:rPr sz="1800" dirty="0">
                <a:latin typeface="Verdana"/>
                <a:cs typeface="Verdana"/>
              </a:rPr>
              <a:t>e </a:t>
            </a:r>
            <a:r>
              <a:rPr sz="1800" spc="-5" dirty="0">
                <a:latin typeface="Verdana"/>
                <a:cs typeface="Verdana"/>
              </a:rPr>
              <a:t>desconectá-lo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rede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elétrica.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Abra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 </a:t>
            </a:r>
            <a:r>
              <a:rPr sz="1800" dirty="0">
                <a:latin typeface="Verdana"/>
                <a:cs typeface="Verdana"/>
              </a:rPr>
              <a:t>e localize a </a:t>
            </a:r>
            <a:r>
              <a:rPr sz="1800" spc="-5" dirty="0">
                <a:latin typeface="Verdana"/>
                <a:cs typeface="Verdana"/>
              </a:rPr>
              <a:t>bateria.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sua remoção dependerá do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tipo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soquete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utilizado.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soquete </a:t>
            </a:r>
            <a:r>
              <a:rPr sz="1800" dirty="0">
                <a:latin typeface="Verdana"/>
                <a:cs typeface="Verdana"/>
              </a:rPr>
              <a:t>mais comum é 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mostrado </a:t>
            </a:r>
            <a:r>
              <a:rPr sz="1800" dirty="0">
                <a:latin typeface="Verdana"/>
                <a:cs typeface="Verdana"/>
              </a:rPr>
              <a:t>na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figura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lado.</a:t>
            </a:r>
            <a:endParaRPr sz="1800">
              <a:latin typeface="Verdana"/>
              <a:cs typeface="Verdana"/>
            </a:endParaRPr>
          </a:p>
          <a:p>
            <a:pPr marL="12700" marR="71755">
              <a:lnSpc>
                <a:spcPct val="100000"/>
              </a:lnSpc>
            </a:pPr>
            <a:r>
              <a:rPr sz="1800" spc="-25" dirty="0">
                <a:latin typeface="Verdana"/>
                <a:cs typeface="Verdana"/>
              </a:rPr>
              <a:t>Para </a:t>
            </a:r>
            <a:r>
              <a:rPr sz="1800" spc="-5" dirty="0">
                <a:latin typeface="Verdana"/>
                <a:cs typeface="Verdana"/>
              </a:rPr>
              <a:t>remover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bateria,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basta pressiona </a:t>
            </a:r>
            <a:r>
              <a:rPr sz="1800" dirty="0">
                <a:latin typeface="Verdana"/>
                <a:cs typeface="Verdana"/>
              </a:rPr>
              <a:t>a alça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lateral,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ponto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indicado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4403852"/>
            <a:ext cx="31305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figura.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bateria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levantará.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Podemos agora </a:t>
            </a:r>
            <a:r>
              <a:rPr sz="1800" spc="-5" dirty="0">
                <a:latin typeface="Verdana"/>
                <a:cs typeface="Verdana"/>
              </a:rPr>
              <a:t>conectar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bateria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nova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seu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45" dirty="0">
                <a:latin typeface="Verdana"/>
                <a:cs typeface="Verdana"/>
              </a:rPr>
              <a:t>lugar.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1076" y="4451984"/>
            <a:ext cx="4595495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Preste muita atenção: o sinal “+” </a:t>
            </a:r>
            <a:r>
              <a:rPr sz="1400" spc="-5" dirty="0">
                <a:latin typeface="Verdana"/>
                <a:cs typeface="Verdana"/>
              </a:rPr>
              <a:t>da bateria deve </a:t>
            </a:r>
            <a:r>
              <a:rPr sz="1400" dirty="0">
                <a:latin typeface="Verdana"/>
                <a:cs typeface="Verdana"/>
              </a:rPr>
              <a:t> ficar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voltado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para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cima.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Depois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 trocar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 bateria,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ligue o </a:t>
            </a:r>
            <a:r>
              <a:rPr sz="1400" spc="-20" dirty="0">
                <a:latin typeface="Verdana"/>
                <a:cs typeface="Verdana"/>
              </a:rPr>
              <a:t>computador, </a:t>
            </a:r>
            <a:r>
              <a:rPr sz="1400" dirty="0">
                <a:latin typeface="Verdana"/>
                <a:cs typeface="Verdana"/>
              </a:rPr>
              <a:t>acerte o relógio e </a:t>
            </a:r>
            <a:r>
              <a:rPr sz="1400" spc="-5" dirty="0">
                <a:latin typeface="Verdana"/>
                <a:cs typeface="Verdana"/>
              </a:rPr>
              <a:t>reprograme </a:t>
            </a:r>
            <a:r>
              <a:rPr sz="1400" dirty="0">
                <a:latin typeface="Verdana"/>
                <a:cs typeface="Verdana"/>
              </a:rPr>
              <a:t> o </a:t>
            </a:r>
            <a:r>
              <a:rPr sz="1400" spc="-5" dirty="0">
                <a:latin typeface="Verdana"/>
                <a:cs typeface="Verdana"/>
              </a:rPr>
              <a:t>Setup, </a:t>
            </a:r>
            <a:r>
              <a:rPr sz="1400" dirty="0">
                <a:latin typeface="Verdana"/>
                <a:cs typeface="Verdana"/>
              </a:rPr>
              <a:t>se necessário. A </a:t>
            </a:r>
            <a:r>
              <a:rPr sz="1400" spc="-5" dirty="0">
                <a:latin typeface="Verdana"/>
                <a:cs typeface="Verdana"/>
              </a:rPr>
              <a:t>partir daí </a:t>
            </a:r>
            <a:r>
              <a:rPr sz="1400" dirty="0">
                <a:latin typeface="Verdana"/>
                <a:cs typeface="Verdana"/>
              </a:rPr>
              <a:t>o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funcionamento será normal, o </a:t>
            </a:r>
            <a:r>
              <a:rPr sz="1400" spc="5" dirty="0">
                <a:latin typeface="Verdana"/>
                <a:cs typeface="Verdana"/>
              </a:rPr>
              <a:t>relógio </a:t>
            </a:r>
            <a:r>
              <a:rPr sz="1400" dirty="0">
                <a:latin typeface="Verdana"/>
                <a:cs typeface="Verdana"/>
              </a:rPr>
              <a:t>não irá mais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atrasar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 o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Setup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não será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mais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perdido.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0" y="1066800"/>
            <a:ext cx="4651248" cy="3083052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4422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Arial MT"/>
                <a:cs typeface="Arial MT"/>
              </a:rPr>
              <a:t>Outro</a:t>
            </a:r>
            <a:r>
              <a:rPr sz="3600" b="0" spc="-2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tipo</a:t>
            </a:r>
            <a:r>
              <a:rPr sz="3600" b="0" spc="-1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de</a:t>
            </a:r>
            <a:r>
              <a:rPr sz="3600" b="0" spc="-1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soquete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296920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Este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topo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soquete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é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mais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raro. </a:t>
            </a:r>
            <a:r>
              <a:rPr sz="1800" spc="-5" dirty="0">
                <a:latin typeface="Verdana"/>
                <a:cs typeface="Verdana"/>
              </a:rPr>
              <a:t>Como sempre, </a:t>
            </a:r>
            <a:r>
              <a:rPr sz="1800" dirty="0">
                <a:latin typeface="Verdana"/>
                <a:cs typeface="Verdana"/>
              </a:rPr>
              <a:t>é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preciso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antes desligar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computador </a:t>
            </a:r>
            <a:r>
              <a:rPr sz="1800" dirty="0">
                <a:latin typeface="Verdana"/>
                <a:cs typeface="Verdana"/>
              </a:rPr>
              <a:t>e </a:t>
            </a:r>
            <a:r>
              <a:rPr sz="1800" spc="-5" dirty="0">
                <a:latin typeface="Verdana"/>
                <a:cs typeface="Verdana"/>
              </a:rPr>
              <a:t>desconectá-lo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 tomada. </a:t>
            </a:r>
            <a:r>
              <a:rPr sz="1800" spc="-25" dirty="0">
                <a:latin typeface="Verdana"/>
                <a:cs typeface="Verdana"/>
              </a:rPr>
              <a:t>Para </a:t>
            </a:r>
            <a:r>
              <a:rPr sz="1800" spc="-5" dirty="0">
                <a:latin typeface="Verdana"/>
                <a:cs typeface="Verdana"/>
              </a:rPr>
              <a:t>remover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bateria, </a:t>
            </a:r>
            <a:r>
              <a:rPr sz="1800" dirty="0">
                <a:latin typeface="Verdana"/>
                <a:cs typeface="Verdana"/>
              </a:rPr>
              <a:t>use uma </a:t>
            </a:r>
            <a:r>
              <a:rPr sz="1800" spc="-5" dirty="0">
                <a:latin typeface="Verdana"/>
                <a:cs typeface="Verdana"/>
              </a:rPr>
              <a:t>chave 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fenda. Empurre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bateria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lateralmente, </a:t>
            </a:r>
            <a:r>
              <a:rPr sz="1800" dirty="0">
                <a:latin typeface="Verdana"/>
                <a:cs typeface="Verdana"/>
              </a:rPr>
              <a:t>no </a:t>
            </a:r>
            <a:r>
              <a:rPr sz="1800" spc="-5" dirty="0">
                <a:latin typeface="Verdana"/>
                <a:cs typeface="Verdana"/>
              </a:rPr>
              <a:t>sentido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mostrado </a:t>
            </a:r>
            <a:r>
              <a:rPr sz="1800" dirty="0">
                <a:latin typeface="Verdana"/>
                <a:cs typeface="Verdana"/>
              </a:rPr>
              <a:t>na </a:t>
            </a:r>
            <a:r>
              <a:rPr sz="1800" spc="-10" dirty="0">
                <a:latin typeface="Verdana"/>
                <a:cs typeface="Verdana"/>
              </a:rPr>
              <a:t>figura </a:t>
            </a:r>
            <a:r>
              <a:rPr sz="1800" dirty="0">
                <a:latin typeface="Verdana"/>
                <a:cs typeface="Verdana"/>
              </a:rPr>
              <a:t>ao </a:t>
            </a:r>
            <a:r>
              <a:rPr sz="1800" spc="-5" dirty="0">
                <a:latin typeface="Verdana"/>
                <a:cs typeface="Verdana"/>
              </a:rPr>
              <a:t>lado. </a:t>
            </a:r>
            <a:r>
              <a:rPr sz="1800" dirty="0">
                <a:latin typeface="Verdana"/>
                <a:cs typeface="Verdana"/>
              </a:rPr>
              <a:t> Depois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deslocada,</a:t>
            </a:r>
            <a:r>
              <a:rPr sz="1800" dirty="0">
                <a:latin typeface="Verdana"/>
                <a:cs typeface="Verdana"/>
              </a:rPr>
              <a:t> 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bateria levantará.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Encaixe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4129532"/>
            <a:ext cx="2489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então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bateria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nova.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1076" y="4147184"/>
            <a:ext cx="4451985" cy="173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Verdana"/>
                <a:cs typeface="Verdana"/>
              </a:rPr>
              <a:t>Valem </a:t>
            </a:r>
            <a:r>
              <a:rPr sz="1400" dirty="0">
                <a:latin typeface="Verdana"/>
                <a:cs typeface="Verdana"/>
              </a:rPr>
              <a:t>as mesmas recomendações: desligue o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computador </a:t>
            </a:r>
            <a:r>
              <a:rPr sz="1400" spc="-5" dirty="0">
                <a:latin typeface="Verdana"/>
                <a:cs typeface="Verdana"/>
              </a:rPr>
              <a:t>da tomada antes de trocar </a:t>
            </a:r>
            <a:r>
              <a:rPr sz="1400" dirty="0">
                <a:latin typeface="Verdana"/>
                <a:cs typeface="Verdana"/>
              </a:rPr>
              <a:t>a bateria.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 sinal “+” </a:t>
            </a:r>
            <a:r>
              <a:rPr sz="1400" spc="-5" dirty="0">
                <a:latin typeface="Verdana"/>
                <a:cs typeface="Verdana"/>
              </a:rPr>
              <a:t>deve </a:t>
            </a:r>
            <a:r>
              <a:rPr sz="1400" dirty="0">
                <a:latin typeface="Verdana"/>
                <a:cs typeface="Verdana"/>
              </a:rPr>
              <a:t>ficar </a:t>
            </a:r>
            <a:r>
              <a:rPr sz="1400" spc="-5" dirty="0">
                <a:latin typeface="Verdana"/>
                <a:cs typeface="Verdana"/>
              </a:rPr>
              <a:t>voltado </a:t>
            </a:r>
            <a:r>
              <a:rPr sz="1400" spc="-10" dirty="0">
                <a:latin typeface="Verdana"/>
                <a:cs typeface="Verdana"/>
              </a:rPr>
              <a:t>para </a:t>
            </a:r>
            <a:r>
              <a:rPr sz="1400" dirty="0">
                <a:latin typeface="Verdana"/>
                <a:cs typeface="Verdana"/>
              </a:rPr>
              <a:t>cima. Depois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 trocar </a:t>
            </a:r>
            <a:r>
              <a:rPr sz="1400" dirty="0">
                <a:latin typeface="Verdana"/>
                <a:cs typeface="Verdana"/>
              </a:rPr>
              <a:t>a bateria, ligue o </a:t>
            </a:r>
            <a:r>
              <a:rPr sz="1400" spc="-20" dirty="0">
                <a:latin typeface="Verdana"/>
                <a:cs typeface="Verdana"/>
              </a:rPr>
              <a:t>computador, </a:t>
            </a:r>
            <a:r>
              <a:rPr sz="1400" dirty="0">
                <a:latin typeface="Verdana"/>
                <a:cs typeface="Verdana"/>
              </a:rPr>
              <a:t>acerte o </a:t>
            </a:r>
            <a:r>
              <a:rPr sz="1400" spc="5" dirty="0">
                <a:latin typeface="Verdana"/>
                <a:cs typeface="Verdana"/>
              </a:rPr>
              <a:t> relógio </a:t>
            </a:r>
            <a:r>
              <a:rPr sz="1400" dirty="0">
                <a:latin typeface="Verdana"/>
                <a:cs typeface="Verdana"/>
              </a:rPr>
              <a:t>e </a:t>
            </a:r>
            <a:r>
              <a:rPr sz="1400" spc="-5" dirty="0">
                <a:latin typeface="Verdana"/>
                <a:cs typeface="Verdana"/>
              </a:rPr>
              <a:t>reprograme </a:t>
            </a:r>
            <a:r>
              <a:rPr sz="1400" dirty="0">
                <a:latin typeface="Verdana"/>
                <a:cs typeface="Verdana"/>
              </a:rPr>
              <a:t>o </a:t>
            </a:r>
            <a:r>
              <a:rPr sz="1400" spc="-5" dirty="0">
                <a:latin typeface="Verdana"/>
                <a:cs typeface="Verdana"/>
              </a:rPr>
              <a:t>Setup, </a:t>
            </a:r>
            <a:r>
              <a:rPr sz="1400" dirty="0">
                <a:latin typeface="Verdana"/>
                <a:cs typeface="Verdana"/>
              </a:rPr>
              <a:t>se necessário. A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partir daí </a:t>
            </a:r>
            <a:r>
              <a:rPr sz="1400" dirty="0">
                <a:latin typeface="Verdana"/>
                <a:cs typeface="Verdana"/>
              </a:rPr>
              <a:t>o funcionamento será normal, o relógio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não irá mais </a:t>
            </a:r>
            <a:r>
              <a:rPr sz="1400" spc="-5" dirty="0">
                <a:latin typeface="Verdana"/>
                <a:cs typeface="Verdana"/>
              </a:rPr>
              <a:t>atrasar </a:t>
            </a:r>
            <a:r>
              <a:rPr sz="1400" dirty="0">
                <a:latin typeface="Verdana"/>
                <a:cs typeface="Verdana"/>
              </a:rPr>
              <a:t>e o Setup não será mais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perdido.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0" y="990600"/>
            <a:ext cx="4610100" cy="282854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4421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Arial MT"/>
                <a:cs typeface="Arial MT"/>
              </a:rPr>
              <a:t>Outro</a:t>
            </a:r>
            <a:r>
              <a:rPr sz="3600" b="0" spc="-3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tipo</a:t>
            </a:r>
            <a:r>
              <a:rPr sz="3600" b="0" spc="-2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de</a:t>
            </a:r>
            <a:r>
              <a:rPr sz="3600" b="0" spc="-30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soquete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393440" cy="359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Este tipo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soquete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é ainda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mais </a:t>
            </a:r>
            <a:r>
              <a:rPr sz="1800" spc="-15" dirty="0">
                <a:latin typeface="Verdana"/>
                <a:cs typeface="Verdana"/>
              </a:rPr>
              <a:t>raro. Era </a:t>
            </a:r>
            <a:r>
              <a:rPr sz="1800" spc="-10" dirty="0">
                <a:latin typeface="Verdana"/>
                <a:cs typeface="Verdana"/>
              </a:rPr>
              <a:t>encontrado 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nas</a:t>
            </a:r>
            <a:r>
              <a:rPr sz="1800" spc="8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placas</a:t>
            </a:r>
            <a:r>
              <a:rPr sz="1800" spc="8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8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CPU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produzidas</a:t>
            </a:r>
            <a:r>
              <a:rPr sz="1800" dirty="0">
                <a:latin typeface="Verdana"/>
                <a:cs typeface="Verdana"/>
              </a:rPr>
              <a:t> em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meados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dos </a:t>
            </a:r>
            <a:r>
              <a:rPr sz="1800" dirty="0">
                <a:latin typeface="Verdana"/>
                <a:cs typeface="Verdana"/>
              </a:rPr>
              <a:t> anos </a:t>
            </a:r>
            <a:r>
              <a:rPr sz="1800" spc="-5" dirty="0">
                <a:latin typeface="Verdana"/>
                <a:cs typeface="Verdana"/>
              </a:rPr>
              <a:t>90. </a:t>
            </a:r>
            <a:r>
              <a:rPr sz="1800" dirty="0">
                <a:latin typeface="Verdana"/>
                <a:cs typeface="Verdana"/>
              </a:rPr>
              <a:t>Ainda assim, </a:t>
            </a:r>
            <a:r>
              <a:rPr sz="1800" spc="-5" dirty="0">
                <a:latin typeface="Verdana"/>
                <a:cs typeface="Verdana"/>
              </a:rPr>
              <a:t>nada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impede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você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encontre </a:t>
            </a:r>
            <a:r>
              <a:rPr sz="1800" dirty="0">
                <a:latin typeface="Verdana"/>
                <a:cs typeface="Verdana"/>
              </a:rPr>
              <a:t> uma </a:t>
            </a:r>
            <a:r>
              <a:rPr sz="1800" spc="-5" dirty="0">
                <a:latin typeface="Verdana"/>
                <a:cs typeface="Verdana"/>
              </a:rPr>
              <a:t>dessas. </a:t>
            </a:r>
            <a:r>
              <a:rPr sz="1800" spc="-25" dirty="0">
                <a:latin typeface="Verdana"/>
                <a:cs typeface="Verdana"/>
              </a:rPr>
              <a:t>Para </a:t>
            </a:r>
            <a:r>
              <a:rPr sz="1800" spc="-5" dirty="0">
                <a:latin typeface="Verdana"/>
                <a:cs typeface="Verdana"/>
              </a:rPr>
              <a:t>remover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bateria,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desligue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computador </a:t>
            </a:r>
            <a:r>
              <a:rPr sz="1800" dirty="0">
                <a:latin typeface="Verdana"/>
                <a:cs typeface="Verdana"/>
              </a:rPr>
              <a:t>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retire-o da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tomada. </a:t>
            </a:r>
            <a:r>
              <a:rPr sz="1800" dirty="0">
                <a:latin typeface="Verdana"/>
                <a:cs typeface="Verdana"/>
              </a:rPr>
              <a:t>Use uma </a:t>
            </a:r>
            <a:r>
              <a:rPr sz="1800" spc="-5" dirty="0">
                <a:latin typeface="Verdana"/>
                <a:cs typeface="Verdana"/>
              </a:rPr>
              <a:t>chave 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fenda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-5" dirty="0">
                <a:latin typeface="Verdana"/>
                <a:cs typeface="Verdana"/>
              </a:rPr>
              <a:t> deslocar</a:t>
            </a:r>
            <a:r>
              <a:rPr sz="1800" dirty="0">
                <a:latin typeface="Verdana"/>
                <a:cs typeface="Verdana"/>
              </a:rPr>
              <a:t> a</a:t>
            </a:r>
            <a:r>
              <a:rPr sz="1800" spc="-5" dirty="0">
                <a:latin typeface="Verdana"/>
                <a:cs typeface="Verdana"/>
              </a:rPr>
              <a:t> bateria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lateralmente, </a:t>
            </a:r>
            <a:r>
              <a:rPr sz="1800" dirty="0">
                <a:latin typeface="Verdana"/>
                <a:cs typeface="Verdana"/>
              </a:rPr>
              <a:t>como </a:t>
            </a:r>
            <a:r>
              <a:rPr sz="1800" spc="-10" dirty="0">
                <a:latin typeface="Verdana"/>
                <a:cs typeface="Verdana"/>
              </a:rPr>
              <a:t>mostra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figura.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Insira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bateria</a:t>
            </a:r>
            <a:r>
              <a:rPr sz="1800" spc="-10" dirty="0">
                <a:latin typeface="Verdana"/>
                <a:cs typeface="Verdana"/>
              </a:rPr>
              <a:t> nova.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0" y="1066800"/>
            <a:ext cx="4765548" cy="324612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4599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Arial MT"/>
                <a:cs typeface="Arial MT"/>
              </a:rPr>
              <a:t>Conexões</a:t>
            </a:r>
            <a:r>
              <a:rPr sz="3600" b="0" spc="-7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do</a:t>
            </a:r>
            <a:r>
              <a:rPr sz="3600" b="0" spc="-40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gabinete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972" y="990600"/>
            <a:ext cx="7920228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4600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Arial MT"/>
                <a:cs typeface="Arial MT"/>
              </a:rPr>
              <a:t>Conexões</a:t>
            </a:r>
            <a:r>
              <a:rPr sz="3600" b="0" spc="-6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do</a:t>
            </a:r>
            <a:r>
              <a:rPr sz="3600" b="0" spc="-40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gabinete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406775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As </a:t>
            </a:r>
            <a:r>
              <a:rPr sz="1800" spc="-5" dirty="0">
                <a:latin typeface="Verdana"/>
                <a:cs typeface="Verdana"/>
              </a:rPr>
              <a:t>placas de CPU possuem </a:t>
            </a:r>
            <a:r>
              <a:rPr sz="1800" dirty="0">
                <a:latin typeface="Verdana"/>
                <a:cs typeface="Verdana"/>
              </a:rPr>
              <a:t> um </a:t>
            </a:r>
            <a:r>
              <a:rPr sz="1800" spc="-5" dirty="0">
                <a:latin typeface="Verdana"/>
                <a:cs typeface="Verdana"/>
              </a:rPr>
              <a:t>grupo de conectores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ligação </a:t>
            </a:r>
            <a:r>
              <a:rPr sz="1800" dirty="0">
                <a:latin typeface="Verdana"/>
                <a:cs typeface="Verdana"/>
              </a:rPr>
              <a:t>com </a:t>
            </a:r>
            <a:r>
              <a:rPr sz="1800" spc="-5" dirty="0">
                <a:latin typeface="Verdana"/>
                <a:cs typeface="Verdana"/>
              </a:rPr>
              <a:t>dispositivos do </a:t>
            </a:r>
            <a:r>
              <a:rPr sz="1800" dirty="0">
                <a:latin typeface="Verdana"/>
                <a:cs typeface="Verdana"/>
              </a:rPr>
              <a:t> painel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frontal</a:t>
            </a:r>
            <a:r>
              <a:rPr sz="1800" spc="-5" dirty="0">
                <a:latin typeface="Verdana"/>
                <a:cs typeface="Verdana"/>
              </a:rPr>
              <a:t> do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gabinete:</a:t>
            </a:r>
            <a:endParaRPr sz="1800">
              <a:latin typeface="Verdana"/>
              <a:cs typeface="Verdana"/>
            </a:endParaRPr>
          </a:p>
          <a:p>
            <a:pPr marL="274320" indent="-262255">
              <a:lnSpc>
                <a:spcPct val="100000"/>
              </a:lnSpc>
              <a:buFont typeface="Wingdings"/>
              <a:buChar char=""/>
              <a:tabLst>
                <a:tab pos="274955" algn="l"/>
              </a:tabLst>
            </a:pPr>
            <a:r>
              <a:rPr sz="1800" spc="-15" dirty="0">
                <a:latin typeface="Verdana"/>
                <a:cs typeface="Verdana"/>
              </a:rPr>
              <a:t>Reset</a:t>
            </a:r>
            <a:endParaRPr sz="1800">
              <a:latin typeface="Verdana"/>
              <a:cs typeface="Verdana"/>
            </a:endParaRPr>
          </a:p>
          <a:p>
            <a:pPr marL="274320" indent="-262255">
              <a:lnSpc>
                <a:spcPct val="100000"/>
              </a:lnSpc>
              <a:buFont typeface="Wingdings"/>
              <a:buChar char=""/>
              <a:tabLst>
                <a:tab pos="274955" algn="l"/>
              </a:tabLst>
            </a:pPr>
            <a:r>
              <a:rPr sz="1800" spc="-5" dirty="0">
                <a:latin typeface="Verdana"/>
                <a:cs typeface="Verdana"/>
              </a:rPr>
              <a:t>PC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Speaker</a:t>
            </a:r>
            <a:endParaRPr sz="1800">
              <a:latin typeface="Verdana"/>
              <a:cs typeface="Verdana"/>
            </a:endParaRPr>
          </a:p>
          <a:p>
            <a:pPr marL="274320" indent="-262255">
              <a:lnSpc>
                <a:spcPct val="100000"/>
              </a:lnSpc>
              <a:buFont typeface="Wingdings"/>
              <a:buChar char=""/>
              <a:tabLst>
                <a:tab pos="274955" algn="l"/>
              </a:tabLst>
            </a:pPr>
            <a:r>
              <a:rPr sz="1800" spc="-15" dirty="0">
                <a:latin typeface="Verdana"/>
                <a:cs typeface="Verdana"/>
              </a:rPr>
              <a:t>Power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Switch</a:t>
            </a:r>
            <a:endParaRPr sz="1800">
              <a:latin typeface="Verdana"/>
              <a:cs typeface="Verdana"/>
            </a:endParaRPr>
          </a:p>
          <a:p>
            <a:pPr marL="274320" indent="-262255">
              <a:lnSpc>
                <a:spcPct val="100000"/>
              </a:lnSpc>
              <a:buFont typeface="Wingdings"/>
              <a:buChar char=""/>
              <a:tabLst>
                <a:tab pos="274955" algn="l"/>
              </a:tabLst>
            </a:pPr>
            <a:r>
              <a:rPr sz="1800" spc="-15" dirty="0">
                <a:latin typeface="Verdana"/>
                <a:cs typeface="Verdana"/>
              </a:rPr>
              <a:t>Power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LED</a:t>
            </a:r>
            <a:endParaRPr sz="1800">
              <a:latin typeface="Verdana"/>
              <a:cs typeface="Verdana"/>
            </a:endParaRPr>
          </a:p>
          <a:p>
            <a:pPr marL="274320" indent="-262255">
              <a:lnSpc>
                <a:spcPct val="100000"/>
              </a:lnSpc>
              <a:buFont typeface="Wingdings"/>
              <a:buChar char=""/>
              <a:tabLst>
                <a:tab pos="274955" algn="l"/>
              </a:tabLst>
            </a:pPr>
            <a:r>
              <a:rPr sz="1800" dirty="0">
                <a:latin typeface="Verdana"/>
                <a:cs typeface="Verdana"/>
              </a:rPr>
              <a:t>IDE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LED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1775" y="5117338"/>
            <a:ext cx="468249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Verdana"/>
                <a:cs typeface="Verdana"/>
              </a:rPr>
              <a:t>DICA: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15" dirty="0">
                <a:latin typeface="Verdana"/>
                <a:cs typeface="Verdana"/>
              </a:rPr>
              <a:t>Para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fazer</a:t>
            </a:r>
            <a:r>
              <a:rPr sz="1400" dirty="0">
                <a:latin typeface="Verdana"/>
                <a:cs typeface="Verdana"/>
              </a:rPr>
              <a:t> corretamente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essas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conexões,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não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tome </a:t>
            </a:r>
            <a:r>
              <a:rPr sz="1400" dirty="0">
                <a:latin typeface="Verdana"/>
                <a:cs typeface="Verdana"/>
              </a:rPr>
              <a:t>como </a:t>
            </a:r>
            <a:r>
              <a:rPr sz="1400" spc="-5" dirty="0">
                <a:latin typeface="Verdana"/>
                <a:cs typeface="Verdana"/>
              </a:rPr>
              <a:t>base </a:t>
            </a:r>
            <a:r>
              <a:rPr sz="1400" dirty="0">
                <a:latin typeface="Verdana"/>
                <a:cs typeface="Verdana"/>
              </a:rPr>
              <a:t>a </a:t>
            </a:r>
            <a:r>
              <a:rPr sz="1400" spc="-5" dirty="0">
                <a:latin typeface="Verdana"/>
                <a:cs typeface="Verdana"/>
              </a:rPr>
              <a:t>serigrafia </a:t>
            </a:r>
            <a:r>
              <a:rPr sz="1400" dirty="0">
                <a:latin typeface="Verdana"/>
                <a:cs typeface="Verdana"/>
              </a:rPr>
              <a:t>– </a:t>
            </a:r>
            <a:r>
              <a:rPr sz="1400" spc="5" dirty="0">
                <a:latin typeface="Verdana"/>
                <a:cs typeface="Verdana"/>
              </a:rPr>
              <a:t>ela </a:t>
            </a:r>
            <a:r>
              <a:rPr sz="1400" dirty="0">
                <a:latin typeface="Verdana"/>
                <a:cs typeface="Verdana"/>
              </a:rPr>
              <a:t>é muito confusa.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Use as instruções existentes no </a:t>
            </a:r>
            <a:r>
              <a:rPr sz="1400" spc="-5" dirty="0">
                <a:latin typeface="Verdana"/>
                <a:cs typeface="Verdana"/>
              </a:rPr>
              <a:t>manual da </a:t>
            </a:r>
            <a:r>
              <a:rPr sz="1400" dirty="0">
                <a:latin typeface="Verdana"/>
                <a:cs typeface="Verdana"/>
              </a:rPr>
              <a:t>placa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CPU.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8600" y="990600"/>
            <a:ext cx="4876800" cy="3845052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6960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Fios</a:t>
            </a:r>
            <a:r>
              <a:rPr sz="3600" b="0" spc="-15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ligados</a:t>
            </a:r>
            <a:r>
              <a:rPr sz="3600" b="0" spc="-3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no</a:t>
            </a:r>
            <a:r>
              <a:rPr sz="3600" b="0" spc="-10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painel</a:t>
            </a:r>
            <a:r>
              <a:rPr sz="3600" b="0" spc="-3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do</a:t>
            </a:r>
            <a:r>
              <a:rPr sz="3600" b="0" spc="-15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gabinete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381375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176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Verdana"/>
                <a:cs typeface="Verdana"/>
              </a:rPr>
              <a:t>Podemos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dividi-los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em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duas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categorias: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buAutoNum type="alphaUcParenR"/>
              <a:tabLst>
                <a:tab pos="353060" algn="l"/>
              </a:tabLst>
            </a:pPr>
            <a:r>
              <a:rPr sz="1800" spc="-5" dirty="0">
                <a:latin typeface="Verdana"/>
                <a:cs typeface="Verdana"/>
              </a:rPr>
              <a:t>Não polarizados: são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aqueles que </a:t>
            </a:r>
            <a:r>
              <a:rPr sz="1800" dirty="0">
                <a:latin typeface="Verdana"/>
                <a:cs typeface="Verdana"/>
              </a:rPr>
              <a:t>não </a:t>
            </a:r>
            <a:r>
              <a:rPr sz="1800" spc="-5" dirty="0">
                <a:latin typeface="Verdana"/>
                <a:cs typeface="Verdana"/>
              </a:rPr>
              <a:t>têm </a:t>
            </a:r>
            <a:r>
              <a:rPr sz="1800" dirty="0">
                <a:latin typeface="Verdana"/>
                <a:cs typeface="Verdana"/>
              </a:rPr>
              <a:t>posição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certa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spc="-5" dirty="0">
                <a:latin typeface="Verdana"/>
                <a:cs typeface="Verdana"/>
              </a:rPr>
              <a:t>conexão, ou seja, </a:t>
            </a:r>
            <a:r>
              <a:rPr sz="1800" dirty="0">
                <a:latin typeface="Verdana"/>
                <a:cs typeface="Verdana"/>
              </a:rPr>
              <a:t> se forem </a:t>
            </a:r>
            <a:r>
              <a:rPr sz="1800" spc="-5" dirty="0">
                <a:latin typeface="Verdana"/>
                <a:cs typeface="Verdana"/>
              </a:rPr>
              <a:t>invertidos </a:t>
            </a:r>
            <a:r>
              <a:rPr sz="1800" dirty="0">
                <a:latin typeface="Verdana"/>
                <a:cs typeface="Verdana"/>
              </a:rPr>
              <a:t> continuam funcionando </a:t>
            </a:r>
            <a:r>
              <a:rPr sz="1800" spc="-5" dirty="0">
                <a:latin typeface="Verdana"/>
                <a:cs typeface="Verdana"/>
              </a:rPr>
              <a:t>da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mesma </a:t>
            </a:r>
            <a:r>
              <a:rPr sz="1800" dirty="0">
                <a:latin typeface="Verdana"/>
                <a:cs typeface="Verdana"/>
              </a:rPr>
              <a:t>forma. São </a:t>
            </a:r>
            <a:r>
              <a:rPr sz="1800" spc="-5" dirty="0">
                <a:latin typeface="Verdana"/>
                <a:cs typeface="Verdana"/>
              </a:rPr>
              <a:t>eles: </a:t>
            </a:r>
            <a:r>
              <a:rPr sz="1800" b="1" dirty="0">
                <a:solidFill>
                  <a:srgbClr val="FF0000"/>
                </a:solidFill>
                <a:latin typeface="Verdana"/>
                <a:cs typeface="Verdana"/>
              </a:rPr>
              <a:t>PC </a:t>
            </a:r>
            <a:r>
              <a:rPr sz="1800" b="1" spc="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Verdana"/>
                <a:cs typeface="Verdana"/>
              </a:rPr>
              <a:t>Speaker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, </a:t>
            </a:r>
            <a:r>
              <a:rPr sz="1800" b="1" dirty="0">
                <a:solidFill>
                  <a:srgbClr val="FF0000"/>
                </a:solidFill>
                <a:latin typeface="Verdana"/>
                <a:cs typeface="Verdana"/>
              </a:rPr>
              <a:t>Power </a:t>
            </a:r>
            <a:r>
              <a:rPr sz="1800" b="1" spc="-5" dirty="0">
                <a:solidFill>
                  <a:srgbClr val="FF0000"/>
                </a:solidFill>
                <a:latin typeface="Verdana"/>
                <a:cs typeface="Verdana"/>
              </a:rPr>
              <a:t>Switch 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e </a:t>
            </a:r>
            <a:r>
              <a:rPr sz="1800" spc="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Verdana"/>
                <a:cs typeface="Verdana"/>
              </a:rPr>
              <a:t>Reset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  <a:p>
            <a:pPr marL="12700" marR="81915">
              <a:lnSpc>
                <a:spcPct val="100000"/>
              </a:lnSpc>
              <a:buAutoNum type="alphaUcParenR"/>
              <a:tabLst>
                <a:tab pos="354330" algn="l"/>
              </a:tabLst>
            </a:pPr>
            <a:r>
              <a:rPr sz="1800" spc="-5" dirty="0">
                <a:latin typeface="Verdana"/>
                <a:cs typeface="Verdana"/>
              </a:rPr>
              <a:t>Polarizados: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são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os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LEDs,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 só </a:t>
            </a:r>
            <a:r>
              <a:rPr sz="1800" dirty="0">
                <a:latin typeface="Verdana"/>
                <a:cs typeface="Verdana"/>
              </a:rPr>
              <a:t>funcionam se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conectados </a:t>
            </a:r>
            <a:r>
              <a:rPr sz="1800" dirty="0">
                <a:latin typeface="Verdana"/>
                <a:cs typeface="Verdana"/>
              </a:rPr>
              <a:t>na posição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correta.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São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eles: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Verdana"/>
                <a:cs typeface="Verdana"/>
              </a:rPr>
              <a:t>Power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4952492"/>
            <a:ext cx="1941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Verdana"/>
                <a:cs typeface="Verdana"/>
              </a:rPr>
              <a:t>LED</a:t>
            </a:r>
            <a:r>
              <a:rPr sz="1800" b="1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Verdana"/>
                <a:cs typeface="Verdana"/>
              </a:rPr>
              <a:t>IDE</a:t>
            </a:r>
            <a:r>
              <a:rPr sz="1800" b="1" spc="-3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Verdana"/>
                <a:cs typeface="Verdana"/>
              </a:rPr>
              <a:t>LED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1076" y="5117338"/>
            <a:ext cx="445008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Os conectores </a:t>
            </a:r>
            <a:r>
              <a:rPr sz="1400" spc="-5" dirty="0">
                <a:latin typeface="Verdana"/>
                <a:cs typeface="Verdana"/>
              </a:rPr>
              <a:t>Power Switch, Reset </a:t>
            </a:r>
            <a:r>
              <a:rPr sz="1400" dirty="0">
                <a:latin typeface="Verdana"/>
                <a:cs typeface="Verdana"/>
              </a:rPr>
              <a:t>e IDE LED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possuem </a:t>
            </a:r>
            <a:r>
              <a:rPr sz="1400" dirty="0">
                <a:latin typeface="Verdana"/>
                <a:cs typeface="Verdana"/>
              </a:rPr>
              <a:t>dois pinos. O conector </a:t>
            </a:r>
            <a:r>
              <a:rPr sz="1400" spc="-5" dirty="0">
                <a:latin typeface="Verdana"/>
                <a:cs typeface="Verdana"/>
              </a:rPr>
              <a:t>Power </a:t>
            </a:r>
            <a:r>
              <a:rPr sz="1400" dirty="0">
                <a:latin typeface="Verdana"/>
                <a:cs typeface="Verdana"/>
              </a:rPr>
              <a:t>LED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normalmente </a:t>
            </a:r>
            <a:r>
              <a:rPr sz="1400" spc="-5" dirty="0">
                <a:latin typeface="Verdana"/>
                <a:cs typeface="Verdana"/>
              </a:rPr>
              <a:t>possui três </a:t>
            </a:r>
            <a:r>
              <a:rPr sz="1400" dirty="0">
                <a:latin typeface="Verdana"/>
                <a:cs typeface="Verdana"/>
              </a:rPr>
              <a:t>pinos, mas usa só o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primeiro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 o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terceiro.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 conector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PC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Speaker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tem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4</a:t>
            </a:r>
            <a:r>
              <a:rPr sz="1400" spc="-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pinos,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mas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usa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somente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 primeiro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 </a:t>
            </a:r>
            <a:r>
              <a:rPr sz="1400" spc="-5" dirty="0">
                <a:latin typeface="Verdana"/>
                <a:cs typeface="Verdana"/>
              </a:rPr>
              <a:t>quarto.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8600" y="990600"/>
            <a:ext cx="4860036" cy="384047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5918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Arial MT"/>
                <a:cs typeface="Arial MT"/>
              </a:rPr>
              <a:t>É </a:t>
            </a:r>
            <a:r>
              <a:rPr sz="3600" b="0" spc="-5" dirty="0">
                <a:latin typeface="Arial MT"/>
                <a:cs typeface="Arial MT"/>
              </a:rPr>
              <a:t>preciso</a:t>
            </a:r>
            <a:r>
              <a:rPr sz="3600" b="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consultar</a:t>
            </a:r>
            <a:r>
              <a:rPr sz="3600" b="0" spc="-1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o</a:t>
            </a:r>
            <a:r>
              <a:rPr sz="3600" b="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manual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5214366"/>
            <a:ext cx="828802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O manual </a:t>
            </a:r>
            <a:r>
              <a:rPr sz="1400" spc="-5" dirty="0">
                <a:latin typeface="Verdana"/>
                <a:cs typeface="Verdana"/>
              </a:rPr>
              <a:t>da </a:t>
            </a:r>
            <a:r>
              <a:rPr sz="1400" dirty="0">
                <a:latin typeface="Verdana"/>
                <a:cs typeface="Verdana"/>
              </a:rPr>
              <a:t>placa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CPU </a:t>
            </a:r>
            <a:r>
              <a:rPr sz="1400" spc="-10" dirty="0">
                <a:latin typeface="Verdana"/>
                <a:cs typeface="Verdana"/>
              </a:rPr>
              <a:t>traz </a:t>
            </a:r>
            <a:r>
              <a:rPr sz="1400" dirty="0">
                <a:latin typeface="Verdana"/>
                <a:cs typeface="Verdana"/>
              </a:rPr>
              <a:t>as instruções </a:t>
            </a:r>
            <a:r>
              <a:rPr sz="1400" spc="-10" dirty="0">
                <a:latin typeface="Verdana"/>
                <a:cs typeface="Verdana"/>
              </a:rPr>
              <a:t>para </a:t>
            </a:r>
            <a:r>
              <a:rPr sz="1400" dirty="0">
                <a:latin typeface="Verdana"/>
                <a:cs typeface="Verdana"/>
              </a:rPr>
              <a:t>a conexão </a:t>
            </a:r>
            <a:r>
              <a:rPr sz="1400" spc="-5" dirty="0">
                <a:latin typeface="Verdana"/>
                <a:cs typeface="Verdana"/>
              </a:rPr>
              <a:t>dos </a:t>
            </a:r>
            <a:r>
              <a:rPr sz="1400" dirty="0">
                <a:latin typeface="Verdana"/>
                <a:cs typeface="Verdana"/>
              </a:rPr>
              <a:t>dispositivos do painel.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Note </a:t>
            </a:r>
            <a:r>
              <a:rPr sz="1400" spc="-5" dirty="0">
                <a:latin typeface="Verdana"/>
                <a:cs typeface="Verdana"/>
              </a:rPr>
              <a:t>que </a:t>
            </a:r>
            <a:r>
              <a:rPr sz="1400" dirty="0">
                <a:latin typeface="Verdana"/>
                <a:cs typeface="Verdana"/>
              </a:rPr>
              <a:t>esta disposição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conectores </a:t>
            </a:r>
            <a:r>
              <a:rPr sz="1400" spc="-5" dirty="0">
                <a:latin typeface="Verdana"/>
                <a:cs typeface="Verdana"/>
              </a:rPr>
              <a:t>varia </a:t>
            </a:r>
            <a:r>
              <a:rPr sz="1400" dirty="0">
                <a:latin typeface="Verdana"/>
                <a:cs typeface="Verdana"/>
              </a:rPr>
              <a:t>muito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uma placa </a:t>
            </a:r>
            <a:r>
              <a:rPr sz="1400" spc="-10" dirty="0">
                <a:latin typeface="Verdana"/>
                <a:cs typeface="Verdana"/>
              </a:rPr>
              <a:t>para </a:t>
            </a:r>
            <a:r>
              <a:rPr sz="1400" spc="-5" dirty="0">
                <a:latin typeface="Verdana"/>
                <a:cs typeface="Verdana"/>
              </a:rPr>
              <a:t>outra. </a:t>
            </a:r>
            <a:r>
              <a:rPr sz="1400" dirty="0">
                <a:latin typeface="Verdana"/>
                <a:cs typeface="Verdana"/>
              </a:rPr>
              <a:t>Use a </a:t>
            </a:r>
            <a:r>
              <a:rPr sz="1400" spc="-5" dirty="0">
                <a:latin typeface="Verdana"/>
                <a:cs typeface="Verdana"/>
              </a:rPr>
              <a:t>figura </a:t>
            </a:r>
            <a:r>
              <a:rPr sz="1400" dirty="0">
                <a:latin typeface="Verdana"/>
                <a:cs typeface="Verdana"/>
              </a:rPr>
              <a:t> acima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apenas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como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um</a:t>
            </a:r>
            <a:r>
              <a:rPr sz="1400" spc="-5" dirty="0">
                <a:latin typeface="Verdana"/>
                <a:cs typeface="Verdana"/>
              </a:rPr>
              <a:t> exemplo.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spc="-15" dirty="0">
                <a:latin typeface="Verdana"/>
                <a:cs typeface="Verdana"/>
              </a:rPr>
              <a:t>Para </a:t>
            </a:r>
            <a:r>
              <a:rPr sz="1400" spc="-5" dirty="0">
                <a:latin typeface="Verdana"/>
                <a:cs typeface="Verdana"/>
              </a:rPr>
              <a:t>fazer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as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ligações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no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seu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15" dirty="0">
                <a:latin typeface="Verdana"/>
                <a:cs typeface="Verdana"/>
              </a:rPr>
              <a:t>computador,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use</a:t>
            </a:r>
            <a:r>
              <a:rPr sz="1400" spc="-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diagrama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existente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no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manual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da </a:t>
            </a:r>
            <a:r>
              <a:rPr sz="1400" b="1" dirty="0">
                <a:solidFill>
                  <a:srgbClr val="FF0000"/>
                </a:solidFill>
                <a:latin typeface="Verdana"/>
                <a:cs typeface="Verdana"/>
              </a:rPr>
              <a:t>SUA </a:t>
            </a:r>
            <a:r>
              <a:rPr sz="1400" dirty="0">
                <a:latin typeface="Verdana"/>
                <a:cs typeface="Verdana"/>
              </a:rPr>
              <a:t>placa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CPU.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066800"/>
            <a:ext cx="8153400" cy="396544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5438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Arial MT"/>
                <a:cs typeface="Arial MT"/>
              </a:rPr>
              <a:t>Conexões</a:t>
            </a:r>
            <a:r>
              <a:rPr sz="3600" b="0" spc="-6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não</a:t>
            </a:r>
            <a:r>
              <a:rPr sz="3600" b="0" spc="-40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polarizadas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6492" y="1048511"/>
            <a:ext cx="2139950" cy="788035"/>
            <a:chOff x="126492" y="1048511"/>
            <a:chExt cx="2139950" cy="7880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" y="1062227"/>
              <a:ext cx="469392" cy="4785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664" y="1048511"/>
              <a:ext cx="880872" cy="5135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1322831"/>
              <a:ext cx="2139696" cy="51358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26492" y="1926335"/>
            <a:ext cx="2139950" cy="788035"/>
            <a:chOff x="126492" y="1926335"/>
            <a:chExt cx="2139950" cy="7880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" y="1940051"/>
              <a:ext cx="469392" cy="4785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664" y="1926335"/>
              <a:ext cx="894588" cy="5135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9744" y="1926335"/>
              <a:ext cx="915924" cy="5135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7819" y="1926335"/>
              <a:ext cx="368807" cy="5135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2200655"/>
              <a:ext cx="2139696" cy="51358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26492" y="2804160"/>
            <a:ext cx="2737485" cy="788035"/>
            <a:chOff x="126492" y="2804160"/>
            <a:chExt cx="2737485" cy="78803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" y="2817876"/>
              <a:ext cx="469392" cy="4785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664" y="2804160"/>
              <a:ext cx="1107948" cy="5135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492" y="3078480"/>
              <a:ext cx="2737104" cy="513588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26492" y="3736847"/>
            <a:ext cx="3342640" cy="788035"/>
            <a:chOff x="126492" y="3736847"/>
            <a:chExt cx="3342640" cy="78803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" y="3750563"/>
              <a:ext cx="469392" cy="47853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7847" y="3736847"/>
              <a:ext cx="3160776" cy="51358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492" y="4011167"/>
              <a:ext cx="1306068" cy="513588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19600" y="990600"/>
            <a:ext cx="4373880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188976"/>
            <a:ext cx="8784336" cy="6461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459" y="188976"/>
            <a:ext cx="8784590" cy="646430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30"/>
              </a:spcBef>
            </a:pPr>
            <a:r>
              <a:rPr sz="3600" b="0" spc="-10" dirty="0">
                <a:latin typeface="Calibri"/>
                <a:cs typeface="Calibri"/>
              </a:rPr>
              <a:t>Constituição</a:t>
            </a:r>
            <a:r>
              <a:rPr sz="3600" b="0" spc="-5" dirty="0">
                <a:latin typeface="Calibri"/>
                <a:cs typeface="Calibri"/>
              </a:rPr>
              <a:t> de</a:t>
            </a:r>
            <a:r>
              <a:rPr sz="3600" b="0" spc="-25" dirty="0">
                <a:latin typeface="Calibri"/>
                <a:cs typeface="Calibri"/>
              </a:rPr>
              <a:t> </a:t>
            </a:r>
            <a:r>
              <a:rPr sz="3600" b="0" spc="-5" dirty="0">
                <a:latin typeface="Calibri"/>
                <a:cs typeface="Calibri"/>
              </a:rPr>
              <a:t>um</a:t>
            </a:r>
            <a:r>
              <a:rPr sz="3600" b="0" spc="-25" dirty="0">
                <a:latin typeface="Calibri"/>
                <a:cs typeface="Calibri"/>
              </a:rPr>
              <a:t> </a:t>
            </a:r>
            <a:r>
              <a:rPr sz="3600" b="0" spc="-10" dirty="0">
                <a:latin typeface="Calibri"/>
                <a:cs typeface="Calibri"/>
              </a:rPr>
              <a:t>disco</a:t>
            </a:r>
            <a:r>
              <a:rPr sz="3600" b="0" spc="-5" dirty="0">
                <a:latin typeface="Calibri"/>
                <a:cs typeface="Calibri"/>
              </a:rPr>
              <a:t> rígido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615" y="1269491"/>
            <a:ext cx="8430768" cy="466648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5768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Arial MT"/>
                <a:cs typeface="Arial MT"/>
              </a:rPr>
              <a:t>Conectando</a:t>
            </a:r>
            <a:r>
              <a:rPr sz="3600" b="0" spc="-4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o</a:t>
            </a:r>
            <a:r>
              <a:rPr sz="3600" b="0" spc="-20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Power</a:t>
            </a:r>
            <a:r>
              <a:rPr sz="3600" b="0" spc="-2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Switch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60775" y="4451984"/>
            <a:ext cx="49993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Como esta </a:t>
            </a:r>
            <a:r>
              <a:rPr sz="1800" dirty="0">
                <a:latin typeface="Verdana"/>
                <a:cs typeface="Verdana"/>
              </a:rPr>
              <a:t>é uma </a:t>
            </a:r>
            <a:r>
              <a:rPr sz="1800" spc="-5" dirty="0">
                <a:latin typeface="Verdana"/>
                <a:cs typeface="Verdana"/>
              </a:rPr>
              <a:t>conexão </a:t>
            </a:r>
            <a:r>
              <a:rPr sz="1800" dirty="0">
                <a:latin typeface="Verdana"/>
                <a:cs typeface="Verdana"/>
              </a:rPr>
              <a:t>não </a:t>
            </a:r>
            <a:r>
              <a:rPr sz="1800" spc="-5" dirty="0">
                <a:latin typeface="Verdana"/>
                <a:cs typeface="Verdana"/>
              </a:rPr>
              <a:t>polarizada,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pode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ser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feita </a:t>
            </a:r>
            <a:r>
              <a:rPr sz="1800" spc="-5" dirty="0">
                <a:latin typeface="Verdana"/>
                <a:cs typeface="Verdana"/>
              </a:rPr>
              <a:t>de qualquer</a:t>
            </a:r>
            <a:r>
              <a:rPr sz="1800" dirty="0">
                <a:latin typeface="Verdana"/>
                <a:cs typeface="Verdana"/>
              </a:rPr>
              <a:t> uma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formas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mostradas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 </a:t>
            </a:r>
            <a:r>
              <a:rPr sz="1800" spc="-5" dirty="0">
                <a:latin typeface="Verdana"/>
                <a:cs typeface="Verdana"/>
              </a:rPr>
              <a:t>figura,</a:t>
            </a:r>
            <a:r>
              <a:rPr sz="1800" spc="-10" dirty="0">
                <a:latin typeface="Verdana"/>
                <a:cs typeface="Verdana"/>
              </a:rPr>
              <a:t> desde</a:t>
            </a:r>
            <a:r>
              <a:rPr sz="1800" spc="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que, </a:t>
            </a:r>
            <a:r>
              <a:rPr sz="1800" dirty="0">
                <a:latin typeface="Verdana"/>
                <a:cs typeface="Verdana"/>
              </a:rPr>
              <a:t>é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claro,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sejam usados </a:t>
            </a:r>
            <a:r>
              <a:rPr sz="1800" dirty="0">
                <a:latin typeface="Verdana"/>
                <a:cs typeface="Verdana"/>
              </a:rPr>
              <a:t>os pinos</a:t>
            </a:r>
            <a:r>
              <a:rPr sz="1800" spc="-5" dirty="0">
                <a:latin typeface="Verdana"/>
                <a:cs typeface="Verdana"/>
              </a:rPr>
              <a:t> corretos.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00" y="914400"/>
            <a:ext cx="8686800" cy="5455920"/>
            <a:chOff x="228600" y="914400"/>
            <a:chExt cx="8686800" cy="54559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800" y="914400"/>
              <a:ext cx="5943600" cy="32628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3297935"/>
              <a:ext cx="3200400" cy="3072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5461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Arial MT"/>
                <a:cs typeface="Arial MT"/>
              </a:rPr>
              <a:t>Conectando</a:t>
            </a:r>
            <a:r>
              <a:rPr sz="3600" b="0" spc="-4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o</a:t>
            </a:r>
            <a:r>
              <a:rPr sz="3600" b="0" spc="-1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PC</a:t>
            </a:r>
            <a:r>
              <a:rPr sz="3600" b="0" spc="-2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Speaker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281679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782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Esta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é</a:t>
            </a:r>
            <a:r>
              <a:rPr sz="1800" spc="-10" dirty="0">
                <a:latin typeface="Verdana"/>
                <a:cs typeface="Verdana"/>
              </a:rPr>
              <a:t> outra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conexão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não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tem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polaridade.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latin typeface="Verdana"/>
                <a:cs typeface="Verdana"/>
              </a:rPr>
              <a:t>Podemos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ligar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forma </a:t>
            </a:r>
            <a:r>
              <a:rPr sz="1800" spc="-5" dirty="0">
                <a:latin typeface="Verdana"/>
                <a:cs typeface="Verdana"/>
              </a:rPr>
              <a:t>invertida, </a:t>
            </a:r>
            <a:r>
              <a:rPr sz="1800" spc="-10" dirty="0">
                <a:latin typeface="Verdana"/>
                <a:cs typeface="Verdana"/>
              </a:rPr>
              <a:t>desde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usemos </a:t>
            </a:r>
            <a:r>
              <a:rPr sz="1800" dirty="0">
                <a:latin typeface="Verdana"/>
                <a:cs typeface="Verdana"/>
              </a:rPr>
              <a:t>o local </a:t>
            </a:r>
            <a:r>
              <a:rPr sz="1800" spc="-10" dirty="0">
                <a:latin typeface="Verdana"/>
                <a:cs typeface="Verdana"/>
              </a:rPr>
              <a:t>correto, 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como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exemplificado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abaixo.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0" y="990600"/>
            <a:ext cx="5125211" cy="50215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3048000"/>
            <a:ext cx="3226307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414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Arial MT"/>
                <a:cs typeface="Arial MT"/>
              </a:rPr>
              <a:t>Conexão</a:t>
            </a:r>
            <a:r>
              <a:rPr sz="3600" b="0" spc="-7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do</a:t>
            </a:r>
            <a:r>
              <a:rPr sz="3600" b="0" spc="-45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RESET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55975" y="4223384"/>
            <a:ext cx="52539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O</a:t>
            </a:r>
            <a:r>
              <a:rPr sz="1800" spc="-5" dirty="0">
                <a:latin typeface="Verdana"/>
                <a:cs typeface="Verdana"/>
              </a:rPr>
              <a:t> RESET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também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não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possui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polaridade.</a:t>
            </a:r>
            <a:r>
              <a:rPr sz="1800" dirty="0">
                <a:latin typeface="Verdana"/>
                <a:cs typeface="Verdana"/>
              </a:rPr>
              <a:t> Seu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 pode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ser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ligado das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duas </a:t>
            </a:r>
            <a:r>
              <a:rPr sz="1800" dirty="0">
                <a:latin typeface="Verdana"/>
                <a:cs typeface="Verdana"/>
              </a:rPr>
              <a:t>formas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mostradas </a:t>
            </a:r>
            <a:r>
              <a:rPr sz="1800" dirty="0">
                <a:latin typeface="Verdana"/>
                <a:cs typeface="Verdana"/>
              </a:rPr>
              <a:t>na </a:t>
            </a:r>
            <a:r>
              <a:rPr sz="1800" spc="-10" dirty="0">
                <a:latin typeface="Verdana"/>
                <a:cs typeface="Verdana"/>
              </a:rPr>
              <a:t>figura</a:t>
            </a:r>
            <a:r>
              <a:rPr sz="1800" dirty="0">
                <a:latin typeface="Verdana"/>
                <a:cs typeface="Verdana"/>
              </a:rPr>
              <a:t> acima.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00" y="1066800"/>
            <a:ext cx="8610600" cy="5257800"/>
            <a:chOff x="228600" y="1066800"/>
            <a:chExt cx="8610600" cy="5257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0" y="1066800"/>
              <a:ext cx="6553200" cy="29047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3505200"/>
              <a:ext cx="2775204" cy="2819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454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Arial MT"/>
                <a:cs typeface="Arial MT"/>
              </a:rPr>
              <a:t>Conexões</a:t>
            </a:r>
            <a:r>
              <a:rPr sz="3600" b="0" spc="-105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polarizadas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6492" y="1021080"/>
            <a:ext cx="2764790" cy="1556385"/>
            <a:chOff x="126492" y="1021080"/>
            <a:chExt cx="2764790" cy="15563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" y="1034796"/>
              <a:ext cx="469392" cy="4785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664" y="1021080"/>
              <a:ext cx="1028700" cy="5135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516" y="1021080"/>
              <a:ext cx="368808" cy="5135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1267968"/>
              <a:ext cx="2167128" cy="5135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" y="1830324"/>
              <a:ext cx="469392" cy="4785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664" y="1816608"/>
              <a:ext cx="1316736" cy="5135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8552" y="1816608"/>
              <a:ext cx="368808" cy="5135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492" y="2063496"/>
              <a:ext cx="2764536" cy="51358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26492" y="2667000"/>
            <a:ext cx="3319779" cy="1501140"/>
            <a:chOff x="126492" y="2667000"/>
            <a:chExt cx="3319779" cy="150114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" y="2680716"/>
              <a:ext cx="469392" cy="47853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664" y="2667000"/>
              <a:ext cx="2784348" cy="5135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492" y="2913888"/>
              <a:ext cx="2767584" cy="5135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86227" y="2913888"/>
              <a:ext cx="377951" cy="5135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6331" y="2913888"/>
              <a:ext cx="789432" cy="5135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492" y="3160776"/>
              <a:ext cx="765048" cy="5135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692" y="3160776"/>
              <a:ext cx="377952" cy="51358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796" y="3160776"/>
              <a:ext cx="2773680" cy="5135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492" y="3407663"/>
              <a:ext cx="3211068" cy="5135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492" y="3654552"/>
              <a:ext cx="2508504" cy="51358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58267" y="1070228"/>
            <a:ext cx="2984500" cy="282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indent="-233679">
              <a:lnSpc>
                <a:spcPts val="2050"/>
              </a:lnSpc>
              <a:spcBef>
                <a:spcPts val="100"/>
              </a:spcBef>
              <a:buClr>
                <a:srgbClr val="000000"/>
              </a:buClr>
              <a:buFont typeface="Wingdings"/>
              <a:buChar char=""/>
              <a:tabLst>
                <a:tab pos="246379" algn="l"/>
              </a:tabLst>
            </a:pPr>
            <a:r>
              <a:rPr sz="1800" spc="-30" dirty="0" smtClean="0">
                <a:latin typeface="Calibri"/>
                <a:cs typeface="Calibri"/>
              </a:rPr>
              <a:t>.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038600" y="990600"/>
            <a:ext cx="4791456" cy="435406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4343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Arial MT"/>
                <a:cs typeface="Arial MT"/>
              </a:rPr>
              <a:t>Conectando</a:t>
            </a:r>
            <a:r>
              <a:rPr sz="3600" b="0" spc="-6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os</a:t>
            </a:r>
            <a:r>
              <a:rPr sz="3600" b="0" spc="-3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LEDs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27025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O </a:t>
            </a:r>
            <a:r>
              <a:rPr sz="1800" b="1" dirty="0">
                <a:solidFill>
                  <a:srgbClr val="FF0000"/>
                </a:solidFill>
                <a:latin typeface="Verdana"/>
                <a:cs typeface="Verdana"/>
              </a:rPr>
              <a:t>Power </a:t>
            </a:r>
            <a:r>
              <a:rPr sz="1800" b="1" spc="-5" dirty="0">
                <a:solidFill>
                  <a:srgbClr val="FF0000"/>
                </a:solidFill>
                <a:latin typeface="Verdana"/>
                <a:cs typeface="Verdana"/>
              </a:rPr>
              <a:t>LED </a:t>
            </a:r>
            <a:r>
              <a:rPr sz="1800" dirty="0">
                <a:latin typeface="Verdana"/>
                <a:cs typeface="Verdana"/>
              </a:rPr>
              <a:t>e o </a:t>
            </a:r>
            <a:r>
              <a:rPr sz="1800" b="1" dirty="0">
                <a:solidFill>
                  <a:srgbClr val="FF0000"/>
                </a:solidFill>
                <a:latin typeface="Verdana"/>
                <a:cs typeface="Verdana"/>
              </a:rPr>
              <a:t>IDE </a:t>
            </a:r>
            <a:r>
              <a:rPr sz="1800" b="1" spc="-5" dirty="0">
                <a:solidFill>
                  <a:srgbClr val="FF0000"/>
                </a:solidFill>
                <a:latin typeface="Verdana"/>
                <a:cs typeface="Verdana"/>
              </a:rPr>
              <a:t>LED </a:t>
            </a:r>
            <a:r>
              <a:rPr sz="1800" b="1" spc="-60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têm polaridade.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princípio,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ligue-os em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qualquer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posição.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Se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não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acenderem,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desligue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5" dirty="0">
                <a:latin typeface="Verdana"/>
                <a:cs typeface="Verdana"/>
              </a:rPr>
              <a:t> computador </a:t>
            </a:r>
            <a:r>
              <a:rPr sz="1800" dirty="0">
                <a:latin typeface="Verdana"/>
                <a:cs typeface="Verdana"/>
              </a:rPr>
              <a:t>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inverta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5" dirty="0">
                <a:latin typeface="Verdana"/>
                <a:cs typeface="Verdana"/>
              </a:rPr>
              <a:t> polaridade.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89375" y="5442915"/>
            <a:ext cx="482473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Verdana"/>
                <a:cs typeface="Verdana"/>
              </a:rPr>
              <a:t>DICA: Observe </a:t>
            </a:r>
            <a:r>
              <a:rPr sz="1400" dirty="0">
                <a:latin typeface="Verdana"/>
                <a:cs typeface="Verdana"/>
              </a:rPr>
              <a:t>as indicações “+” na </a:t>
            </a:r>
            <a:r>
              <a:rPr sz="1400" spc="-5" dirty="0">
                <a:latin typeface="Verdana"/>
                <a:cs typeface="Verdana"/>
              </a:rPr>
              <a:t>figura </a:t>
            </a:r>
            <a:r>
              <a:rPr sz="1400" dirty="0">
                <a:latin typeface="Verdana"/>
                <a:cs typeface="Verdana"/>
              </a:rPr>
              <a:t>ao lado.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Essas </a:t>
            </a:r>
            <a:r>
              <a:rPr sz="1400" dirty="0">
                <a:latin typeface="Verdana"/>
                <a:cs typeface="Verdana"/>
              </a:rPr>
              <a:t>indicações correspondem aos fios coloridos </a:t>
            </a:r>
            <a:r>
              <a:rPr sz="1400" spc="-5" dirty="0">
                <a:latin typeface="Verdana"/>
                <a:cs typeface="Verdana"/>
              </a:rPr>
              <a:t>dos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conectores.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Na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figura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acima,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observe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5" dirty="0">
                <a:latin typeface="Verdana"/>
                <a:cs typeface="Verdana"/>
              </a:rPr>
              <a:t>fio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verde,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que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corresponde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ao</a:t>
            </a:r>
            <a:r>
              <a:rPr sz="1400" spc="-5" dirty="0">
                <a:latin typeface="Verdana"/>
                <a:cs typeface="Verdana"/>
              </a:rPr>
              <a:t> ponto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“+5V”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do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diagrama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ao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lado.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914400"/>
            <a:ext cx="4287011" cy="43342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2971800"/>
            <a:ext cx="337566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6530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Forma</a:t>
            </a:r>
            <a:r>
              <a:rPr sz="3600" b="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fácil</a:t>
            </a:r>
            <a:r>
              <a:rPr sz="3600" b="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de</a:t>
            </a:r>
            <a:r>
              <a:rPr sz="3600" b="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conectar</a:t>
            </a:r>
            <a:r>
              <a:rPr sz="3600" b="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o</a:t>
            </a:r>
            <a:r>
              <a:rPr sz="3600" b="0" spc="-15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painel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522220" cy="441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É </a:t>
            </a:r>
            <a:r>
              <a:rPr sz="1800" spc="-5" dirty="0">
                <a:latin typeface="Verdana"/>
                <a:cs typeface="Verdana"/>
              </a:rPr>
              <a:t>recomendável fazer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conexões</a:t>
            </a:r>
            <a:r>
              <a:rPr sz="1800" spc="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 painel </a:t>
            </a:r>
            <a:r>
              <a:rPr sz="1800" spc="-5" dirty="0">
                <a:latin typeface="Verdana"/>
                <a:cs typeface="Verdana"/>
              </a:rPr>
              <a:t>do gabinete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antes de </a:t>
            </a:r>
            <a:r>
              <a:rPr sz="1800" dirty="0">
                <a:latin typeface="Verdana"/>
                <a:cs typeface="Verdana"/>
              </a:rPr>
              <a:t>fixar a </a:t>
            </a:r>
            <a:r>
              <a:rPr sz="1800" spc="-5" dirty="0">
                <a:latin typeface="Verdana"/>
                <a:cs typeface="Verdana"/>
              </a:rPr>
              <a:t>placa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spc="-10" dirty="0">
                <a:latin typeface="Verdana"/>
                <a:cs typeface="Verdana"/>
              </a:rPr>
              <a:t>CPU. </a:t>
            </a:r>
            <a:r>
              <a:rPr sz="1800" spc="-5" dirty="0">
                <a:latin typeface="Verdana"/>
                <a:cs typeface="Verdana"/>
              </a:rPr>
              <a:t>Coloque </a:t>
            </a:r>
            <a:r>
              <a:rPr sz="1800" dirty="0">
                <a:latin typeface="Verdana"/>
                <a:cs typeface="Verdana"/>
              </a:rPr>
              <a:t>uma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caixa </a:t>
            </a:r>
            <a:r>
              <a:rPr sz="1800" spc="-5" dirty="0">
                <a:latin typeface="Verdana"/>
                <a:cs typeface="Verdana"/>
              </a:rPr>
              <a:t>de papelão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sobre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gabiente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faça as </a:t>
            </a:r>
            <a:r>
              <a:rPr sz="1800" spc="-5" dirty="0">
                <a:latin typeface="Verdana"/>
                <a:cs typeface="Verdana"/>
              </a:rPr>
              <a:t>conexões do </a:t>
            </a:r>
            <a:r>
              <a:rPr sz="1800" dirty="0">
                <a:latin typeface="Verdana"/>
                <a:cs typeface="Verdana"/>
              </a:rPr>
              <a:t> painel,</a:t>
            </a:r>
            <a:r>
              <a:rPr sz="1800" spc="6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como</a:t>
            </a:r>
            <a:r>
              <a:rPr sz="1800" spc="6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mostra 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10" dirty="0">
                <a:latin typeface="Verdana"/>
                <a:cs typeface="Verdana"/>
              </a:rPr>
              <a:t> figura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lado.</a:t>
            </a:r>
            <a:endParaRPr sz="1800">
              <a:latin typeface="Verdana"/>
              <a:cs typeface="Verdana"/>
            </a:endParaRPr>
          </a:p>
          <a:p>
            <a:pPr marL="12700" marR="20955">
              <a:lnSpc>
                <a:spcPct val="100000"/>
              </a:lnSpc>
            </a:pPr>
            <a:r>
              <a:rPr sz="1800" dirty="0">
                <a:latin typeface="Verdana"/>
                <a:cs typeface="Verdana"/>
              </a:rPr>
              <a:t>Depois </a:t>
            </a:r>
            <a:r>
              <a:rPr sz="1800" spc="-5" dirty="0">
                <a:latin typeface="Verdana"/>
                <a:cs typeface="Verdana"/>
              </a:rPr>
              <a:t>de fazer </a:t>
            </a:r>
            <a:r>
              <a:rPr sz="1800" dirty="0">
                <a:latin typeface="Verdana"/>
                <a:cs typeface="Verdana"/>
              </a:rPr>
              <a:t>as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conexões, </a:t>
            </a:r>
            <a:r>
              <a:rPr sz="1800" dirty="0">
                <a:latin typeface="Verdana"/>
                <a:cs typeface="Verdana"/>
              </a:rPr>
              <a:t>com 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auxílio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manual,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você pode </a:t>
            </a:r>
            <a:r>
              <a:rPr sz="1800" dirty="0">
                <a:latin typeface="Verdana"/>
                <a:cs typeface="Verdana"/>
              </a:rPr>
              <a:t>finalmente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aparafusar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CPU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0" y="990600"/>
            <a:ext cx="5689092" cy="4637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66046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Arial MT"/>
                <a:cs typeface="Arial MT"/>
              </a:rPr>
              <a:t>Conectores</a:t>
            </a:r>
            <a:r>
              <a:rPr sz="3600" b="0" spc="-2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que não</a:t>
            </a:r>
            <a:r>
              <a:rPr sz="3600" b="0" spc="-3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são usados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7160" y="1048511"/>
            <a:ext cx="2867025" cy="513715"/>
            <a:chOff x="137160" y="1048511"/>
            <a:chExt cx="2867025" cy="5137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" y="1062227"/>
              <a:ext cx="469392" cy="4785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664" y="1048511"/>
              <a:ext cx="1010412" cy="5135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2227" y="1048511"/>
              <a:ext cx="423672" cy="5135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051" y="1048511"/>
              <a:ext cx="1825752" cy="513588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26492" y="1706879"/>
            <a:ext cx="4148454" cy="788035"/>
            <a:chOff x="126492" y="1706879"/>
            <a:chExt cx="4148454" cy="78803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" y="1720595"/>
              <a:ext cx="469392" cy="4785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664" y="1706879"/>
              <a:ext cx="1623060" cy="5135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4875" y="1706879"/>
              <a:ext cx="2599944" cy="5135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492" y="1981199"/>
              <a:ext cx="2967228" cy="51358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26492" y="2639567"/>
            <a:ext cx="4765675" cy="788035"/>
            <a:chOff x="126492" y="2639567"/>
            <a:chExt cx="4765675" cy="78803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" y="2653283"/>
              <a:ext cx="469392" cy="4785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9664" y="2639567"/>
              <a:ext cx="1362456" cy="5135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4272" y="2639567"/>
              <a:ext cx="3477767" cy="5135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492" y="2913887"/>
              <a:ext cx="2919984" cy="51358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56031" y="1181988"/>
            <a:ext cx="4587239" cy="44909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indent="-233679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Wingdings"/>
              <a:buChar char=""/>
              <a:tabLst>
                <a:tab pos="246379" algn="l"/>
              </a:tabLst>
            </a:pPr>
            <a:endParaRPr sz="1800" dirty="0" smtClean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"/>
            </a:pPr>
            <a:endParaRPr sz="2450" dirty="0" smtClean="0">
              <a:latin typeface="Calibri"/>
              <a:cs typeface="Calibri"/>
            </a:endParaRPr>
          </a:p>
          <a:p>
            <a:pPr marL="12700" marR="636270">
              <a:lnSpc>
                <a:spcPct val="100000"/>
              </a:lnSpc>
              <a:buClr>
                <a:srgbClr val="000000"/>
              </a:buClr>
              <a:tabLst>
                <a:tab pos="246379" algn="l"/>
              </a:tabLst>
            </a:pPr>
            <a:endParaRPr sz="1800" dirty="0" smtClean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"/>
            </a:pPr>
            <a:endParaRPr sz="2450" dirty="0" smtClean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"/>
            </a:pPr>
            <a:endParaRPr lang="pt-BR" sz="2450" dirty="0" smtClean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pt-BR" sz="2450" dirty="0" smtClean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 smtClean="0">
              <a:latin typeface="Calibri"/>
              <a:cs typeface="Calibri"/>
            </a:endParaRPr>
          </a:p>
          <a:p>
            <a:pPr marL="12700" marR="290195" algn="just">
              <a:lnSpc>
                <a:spcPct val="100000"/>
              </a:lnSpc>
              <a:buClr>
                <a:srgbClr val="000000"/>
              </a:buClr>
              <a:buFont typeface="Wingdings"/>
              <a:buChar char=""/>
              <a:tabLst>
                <a:tab pos="246379" algn="l"/>
              </a:tabLst>
            </a:pPr>
            <a:r>
              <a:rPr sz="1800" b="1" spc="-5" dirty="0" smtClean="0">
                <a:solidFill>
                  <a:srgbClr val="FF0000"/>
                </a:solidFill>
                <a:latin typeface="Calibri"/>
                <a:cs typeface="Calibri"/>
              </a:rPr>
              <a:t>Message LED</a:t>
            </a:r>
            <a:r>
              <a:rPr sz="1800" spc="-5" dirty="0" smtClean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1800" spc="-10" dirty="0" smtClean="0">
                <a:latin typeface="Calibri"/>
                <a:cs typeface="Calibri"/>
              </a:rPr>
              <a:t>Pisca </a:t>
            </a:r>
            <a:r>
              <a:rPr sz="1800" spc="-15" dirty="0" smtClean="0">
                <a:latin typeface="Calibri"/>
                <a:cs typeface="Calibri"/>
              </a:rPr>
              <a:t>para </a:t>
            </a:r>
            <a:r>
              <a:rPr sz="1800" spc="-5" dirty="0" err="1" smtClean="0">
                <a:latin typeface="Calibri"/>
                <a:cs typeface="Calibri"/>
              </a:rPr>
              <a:t>indicar</a:t>
            </a:r>
            <a:r>
              <a:rPr sz="1800" spc="-5" dirty="0" smtClean="0">
                <a:latin typeface="Calibri"/>
                <a:cs typeface="Calibri"/>
              </a:rPr>
              <a:t> </a:t>
            </a:r>
            <a:r>
              <a:rPr sz="1800" dirty="0" err="1" smtClean="0">
                <a:latin typeface="Calibri"/>
                <a:cs typeface="Calibri"/>
              </a:rPr>
              <a:t>quando</a:t>
            </a:r>
            <a:r>
              <a:rPr sz="1800" dirty="0" smtClean="0">
                <a:latin typeface="Calibri"/>
                <a:cs typeface="Calibri"/>
              </a:rPr>
              <a:t> o </a:t>
            </a:r>
            <a:r>
              <a:rPr sz="1800" spc="-395" dirty="0" smtClean="0">
                <a:latin typeface="Calibri"/>
                <a:cs typeface="Calibri"/>
              </a:rPr>
              <a:t> </a:t>
            </a:r>
            <a:r>
              <a:rPr sz="1800" spc="-10" dirty="0" err="1" smtClean="0">
                <a:latin typeface="Calibri"/>
                <a:cs typeface="Calibri"/>
              </a:rPr>
              <a:t>computador</a:t>
            </a:r>
            <a:r>
              <a:rPr sz="1800" spc="-10" dirty="0" smtClean="0">
                <a:latin typeface="Calibri"/>
                <a:cs typeface="Calibri"/>
              </a:rPr>
              <a:t> </a:t>
            </a:r>
            <a:r>
              <a:rPr sz="1800" spc="-15" dirty="0" err="1" smtClean="0">
                <a:latin typeface="Calibri"/>
                <a:cs typeface="Calibri"/>
              </a:rPr>
              <a:t>está</a:t>
            </a:r>
            <a:r>
              <a:rPr sz="1800" spc="-15" dirty="0" smtClean="0">
                <a:latin typeface="Calibri"/>
                <a:cs typeface="Calibri"/>
              </a:rPr>
              <a:t> </a:t>
            </a:r>
            <a:r>
              <a:rPr sz="1800" dirty="0" err="1" smtClean="0">
                <a:latin typeface="Calibri"/>
                <a:cs typeface="Calibri"/>
              </a:rPr>
              <a:t>em</a:t>
            </a:r>
            <a:r>
              <a:rPr sz="1800" dirty="0" smtClean="0">
                <a:latin typeface="Calibri"/>
                <a:cs typeface="Calibri"/>
              </a:rPr>
              <a:t> </a:t>
            </a:r>
            <a:r>
              <a:rPr sz="1800" spc="-25" dirty="0" smtClean="0">
                <a:latin typeface="Calibri"/>
                <a:cs typeface="Calibri"/>
              </a:rPr>
              <a:t>Standby. </a:t>
            </a:r>
            <a:r>
              <a:rPr sz="1800" dirty="0" smtClean="0">
                <a:latin typeface="Calibri"/>
                <a:cs typeface="Calibri"/>
              </a:rPr>
              <a:t>A </a:t>
            </a:r>
            <a:r>
              <a:rPr sz="1800" spc="-5" dirty="0" err="1" smtClean="0">
                <a:latin typeface="Calibri"/>
                <a:cs typeface="Calibri"/>
              </a:rPr>
              <a:t>maioria</a:t>
            </a:r>
            <a:r>
              <a:rPr sz="1800" spc="-5" dirty="0" smtClean="0">
                <a:latin typeface="Calibri"/>
                <a:cs typeface="Calibri"/>
              </a:rPr>
              <a:t> dos </a:t>
            </a:r>
            <a:r>
              <a:rPr sz="1800" dirty="0" smtClean="0">
                <a:latin typeface="Calibri"/>
                <a:cs typeface="Calibri"/>
              </a:rPr>
              <a:t> </a:t>
            </a:r>
            <a:r>
              <a:rPr sz="1800" spc="-10" dirty="0" err="1" smtClean="0">
                <a:latin typeface="Calibri"/>
                <a:cs typeface="Calibri"/>
              </a:rPr>
              <a:t>gabinetes</a:t>
            </a:r>
            <a:r>
              <a:rPr sz="1800" spc="15" dirty="0" smtClean="0">
                <a:latin typeface="Calibri"/>
                <a:cs typeface="Calibri"/>
              </a:rPr>
              <a:t> </a:t>
            </a:r>
            <a:r>
              <a:rPr sz="1800" spc="-5" dirty="0" err="1" smtClean="0">
                <a:latin typeface="Calibri"/>
                <a:cs typeface="Calibri"/>
              </a:rPr>
              <a:t>não</a:t>
            </a:r>
            <a:r>
              <a:rPr sz="1800" spc="5" dirty="0" smtClean="0">
                <a:latin typeface="Calibri"/>
                <a:cs typeface="Calibri"/>
              </a:rPr>
              <a:t> </a:t>
            </a:r>
            <a:r>
              <a:rPr sz="1800" spc="-10" dirty="0" smtClean="0">
                <a:latin typeface="Calibri"/>
                <a:cs typeface="Calibri"/>
              </a:rPr>
              <a:t>tem</a:t>
            </a:r>
            <a:r>
              <a:rPr sz="1800" spc="15" dirty="0" smtClean="0">
                <a:latin typeface="Calibri"/>
                <a:cs typeface="Calibri"/>
              </a:rPr>
              <a:t> </a:t>
            </a:r>
            <a:r>
              <a:rPr sz="1800" spc="-15" dirty="0" err="1" smtClean="0">
                <a:latin typeface="Calibri"/>
                <a:cs typeface="Calibri"/>
              </a:rPr>
              <a:t>este</a:t>
            </a:r>
            <a:r>
              <a:rPr sz="1800" dirty="0" smtClean="0">
                <a:latin typeface="Calibri"/>
                <a:cs typeface="Calibri"/>
              </a:rPr>
              <a:t> </a:t>
            </a:r>
            <a:r>
              <a:rPr sz="1800" spc="-5" dirty="0" smtClean="0">
                <a:latin typeface="Calibri"/>
                <a:cs typeface="Calibri"/>
              </a:rPr>
              <a:t>LED</a:t>
            </a:r>
            <a:endParaRPr sz="1800" dirty="0" smtClean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"/>
            </a:pPr>
            <a:endParaRPr sz="2450" dirty="0" smtClean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buClr>
                <a:srgbClr val="000000"/>
              </a:buClr>
              <a:buFont typeface="Wingdings"/>
              <a:buChar char=""/>
              <a:tabLst>
                <a:tab pos="246379" algn="l"/>
              </a:tabLst>
            </a:pPr>
            <a:r>
              <a:rPr sz="1800" b="1" dirty="0" smtClean="0">
                <a:solidFill>
                  <a:srgbClr val="FF0000"/>
                </a:solidFill>
                <a:latin typeface="Calibri"/>
                <a:cs typeface="Calibri"/>
              </a:rPr>
              <a:t>SMI </a:t>
            </a:r>
            <a:r>
              <a:rPr sz="1800" b="1" spc="-5" dirty="0" smtClean="0">
                <a:solidFill>
                  <a:srgbClr val="FF0000"/>
                </a:solidFill>
                <a:latin typeface="Calibri"/>
                <a:cs typeface="Calibri"/>
              </a:rPr>
              <a:t>Lead</a:t>
            </a:r>
            <a:r>
              <a:rPr sz="1800" spc="-5" dirty="0" smtClean="0">
                <a:latin typeface="Calibri"/>
                <a:cs typeface="Calibri"/>
              </a:rPr>
              <a:t>: </a:t>
            </a:r>
            <a:r>
              <a:rPr sz="1800" dirty="0" smtClean="0">
                <a:latin typeface="Calibri"/>
                <a:cs typeface="Calibri"/>
              </a:rPr>
              <a:t>é um </a:t>
            </a:r>
            <a:r>
              <a:rPr sz="1800" spc="-10" dirty="0" err="1" smtClean="0">
                <a:latin typeface="Calibri"/>
                <a:cs typeface="Calibri"/>
              </a:rPr>
              <a:t>botão</a:t>
            </a:r>
            <a:r>
              <a:rPr sz="1800" spc="-10" dirty="0" smtClean="0">
                <a:latin typeface="Calibri"/>
                <a:cs typeface="Calibri"/>
              </a:rPr>
              <a:t> </a:t>
            </a:r>
            <a:r>
              <a:rPr sz="1800" spc="-10" dirty="0" err="1" smtClean="0">
                <a:latin typeface="Calibri"/>
                <a:cs typeface="Calibri"/>
              </a:rPr>
              <a:t>parecido</a:t>
            </a:r>
            <a:r>
              <a:rPr sz="1800" spc="-10" dirty="0" smtClean="0">
                <a:latin typeface="Calibri"/>
                <a:cs typeface="Calibri"/>
              </a:rPr>
              <a:t> com </a:t>
            </a:r>
            <a:r>
              <a:rPr sz="1800" dirty="0" smtClean="0">
                <a:latin typeface="Calibri"/>
                <a:cs typeface="Calibri"/>
              </a:rPr>
              <a:t>o </a:t>
            </a:r>
            <a:r>
              <a:rPr sz="1800" spc="-40" dirty="0" smtClean="0">
                <a:latin typeface="Calibri"/>
                <a:cs typeface="Calibri"/>
              </a:rPr>
              <a:t>RESET, </a:t>
            </a:r>
            <a:r>
              <a:rPr sz="1800" spc="-395" dirty="0" smtClean="0">
                <a:latin typeface="Calibri"/>
                <a:cs typeface="Calibri"/>
              </a:rPr>
              <a:t> </a:t>
            </a:r>
            <a:r>
              <a:rPr sz="1800" dirty="0" smtClean="0">
                <a:latin typeface="Calibri"/>
                <a:cs typeface="Calibri"/>
              </a:rPr>
              <a:t>que </a:t>
            </a:r>
            <a:r>
              <a:rPr sz="1800" spc="-5" dirty="0" smtClean="0">
                <a:latin typeface="Calibri"/>
                <a:cs typeface="Calibri"/>
              </a:rPr>
              <a:t>serve </a:t>
            </a:r>
            <a:r>
              <a:rPr sz="1800" spc="-15" dirty="0" smtClean="0">
                <a:latin typeface="Calibri"/>
                <a:cs typeface="Calibri"/>
              </a:rPr>
              <a:t>para </a:t>
            </a:r>
            <a:r>
              <a:rPr sz="1800" spc="-10" dirty="0" err="1" smtClean="0">
                <a:latin typeface="Calibri"/>
                <a:cs typeface="Calibri"/>
              </a:rPr>
              <a:t>colocar</a:t>
            </a:r>
            <a:r>
              <a:rPr sz="1800" spc="-10" dirty="0" smtClean="0">
                <a:latin typeface="Calibri"/>
                <a:cs typeface="Calibri"/>
              </a:rPr>
              <a:t> </a:t>
            </a:r>
            <a:r>
              <a:rPr sz="1800" dirty="0" smtClean="0">
                <a:latin typeface="Calibri"/>
                <a:cs typeface="Calibri"/>
              </a:rPr>
              <a:t>o </a:t>
            </a:r>
            <a:r>
              <a:rPr sz="1800" spc="-10" dirty="0" err="1" smtClean="0">
                <a:latin typeface="Calibri"/>
                <a:cs typeface="Calibri"/>
              </a:rPr>
              <a:t>computador</a:t>
            </a:r>
            <a:r>
              <a:rPr sz="1800" spc="-10" dirty="0" smtClean="0">
                <a:latin typeface="Calibri"/>
                <a:cs typeface="Calibri"/>
              </a:rPr>
              <a:t> </a:t>
            </a:r>
            <a:r>
              <a:rPr sz="1800" dirty="0" err="1" smtClean="0">
                <a:latin typeface="Calibri"/>
                <a:cs typeface="Calibri"/>
              </a:rPr>
              <a:t>em</a:t>
            </a:r>
            <a:r>
              <a:rPr sz="1800" dirty="0" smtClean="0">
                <a:latin typeface="Calibri"/>
                <a:cs typeface="Calibri"/>
              </a:rPr>
              <a:t> </a:t>
            </a:r>
            <a:r>
              <a:rPr sz="1800" dirty="0" err="1" smtClean="0">
                <a:latin typeface="Calibri"/>
                <a:cs typeface="Calibri"/>
              </a:rPr>
              <a:t>modo</a:t>
            </a:r>
            <a:r>
              <a:rPr sz="1800" dirty="0" smtClean="0">
                <a:latin typeface="Calibri"/>
                <a:cs typeface="Calibri"/>
              </a:rPr>
              <a:t> </a:t>
            </a:r>
            <a:r>
              <a:rPr sz="1800" spc="-395" dirty="0" smtClean="0">
                <a:latin typeface="Calibri"/>
                <a:cs typeface="Calibri"/>
              </a:rPr>
              <a:t> </a:t>
            </a:r>
            <a:r>
              <a:rPr sz="1800" dirty="0" smtClean="0">
                <a:latin typeface="Calibri"/>
                <a:cs typeface="Calibri"/>
              </a:rPr>
              <a:t>de</a:t>
            </a:r>
            <a:r>
              <a:rPr sz="1800" spc="10" dirty="0" smtClean="0">
                <a:latin typeface="Calibri"/>
                <a:cs typeface="Calibri"/>
              </a:rPr>
              <a:t> </a:t>
            </a:r>
            <a:r>
              <a:rPr sz="1800" spc="-10" dirty="0" err="1" smtClean="0">
                <a:latin typeface="Calibri"/>
                <a:cs typeface="Calibri"/>
              </a:rPr>
              <a:t>espera</a:t>
            </a:r>
            <a:r>
              <a:rPr sz="1800" spc="-10" dirty="0" smtClean="0">
                <a:latin typeface="Calibri"/>
                <a:cs typeface="Calibri"/>
              </a:rPr>
              <a:t>.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892040" y="1143000"/>
            <a:ext cx="3901440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4777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Arial MT"/>
                <a:cs typeface="Arial MT"/>
              </a:rPr>
              <a:t>Acessórios</a:t>
            </a:r>
            <a:r>
              <a:rPr sz="3600" b="0" spc="-65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do</a:t>
            </a:r>
            <a:r>
              <a:rPr sz="3600" b="0" spc="-40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gabinete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348230" cy="441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Os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 micros são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acompanhados 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diversos acessórios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sua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montagem. Os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acessórios variam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um </a:t>
            </a:r>
            <a:r>
              <a:rPr sz="1800" spc="-5" dirty="0">
                <a:latin typeface="Verdana"/>
                <a:cs typeface="Verdana"/>
              </a:rPr>
              <a:t>modelo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outro. </a:t>
            </a:r>
            <a:r>
              <a:rPr sz="1800" dirty="0">
                <a:latin typeface="Verdana"/>
                <a:cs typeface="Verdana"/>
              </a:rPr>
              <a:t>O mais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importante </a:t>
            </a:r>
            <a:r>
              <a:rPr sz="1800" spc="-5" dirty="0">
                <a:latin typeface="Verdana"/>
                <a:cs typeface="Verdana"/>
              </a:rPr>
              <a:t>de tudo </a:t>
            </a:r>
            <a:r>
              <a:rPr sz="1800" dirty="0">
                <a:latin typeface="Verdana"/>
                <a:cs typeface="Verdana"/>
              </a:rPr>
              <a:t> é </a:t>
            </a:r>
            <a:r>
              <a:rPr sz="1800" spc="-5" dirty="0">
                <a:latin typeface="Verdana"/>
                <a:cs typeface="Verdana"/>
              </a:rPr>
              <a:t>conhecer </a:t>
            </a:r>
            <a:r>
              <a:rPr sz="1800" dirty="0">
                <a:latin typeface="Verdana"/>
                <a:cs typeface="Verdana"/>
              </a:rPr>
              <a:t>os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parafusos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dirty="0">
                <a:latin typeface="Verdana"/>
                <a:cs typeface="Verdana"/>
              </a:rPr>
              <a:t> são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usados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fixar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placas</a:t>
            </a:r>
            <a:r>
              <a:rPr sz="1800" spc="1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</a:t>
            </a:r>
            <a:r>
              <a:rPr sz="1800" spc="1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unidades de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disco </a:t>
            </a:r>
            <a:r>
              <a:rPr sz="1800" dirty="0">
                <a:latin typeface="Verdana"/>
                <a:cs typeface="Verdana"/>
              </a:rPr>
              <a:t> no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800" y="990600"/>
            <a:ext cx="5791200" cy="36926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683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Ferramentas para</a:t>
            </a:r>
            <a:r>
              <a:rPr sz="3600" b="0" dirty="0">
                <a:latin typeface="Arial MT"/>
                <a:cs typeface="Arial MT"/>
              </a:rPr>
              <a:t> montar</a:t>
            </a:r>
            <a:r>
              <a:rPr sz="3600" b="0" spc="-2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o</a:t>
            </a:r>
            <a:r>
              <a:rPr sz="3600" b="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micro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1591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Nas </a:t>
            </a:r>
            <a:r>
              <a:rPr sz="1800" dirty="0">
                <a:latin typeface="Verdana"/>
                <a:cs typeface="Verdana"/>
              </a:rPr>
              <a:t>lojas </a:t>
            </a:r>
            <a:r>
              <a:rPr sz="1800" spc="-5" dirty="0">
                <a:latin typeface="Verdana"/>
                <a:cs typeface="Verdana"/>
              </a:rPr>
              <a:t>de suprimentos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informática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você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poderá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comprar </a:t>
            </a:r>
            <a:r>
              <a:rPr sz="1800" dirty="0">
                <a:latin typeface="Verdana"/>
                <a:cs typeface="Verdana"/>
              </a:rPr>
              <a:t>um </a:t>
            </a:r>
            <a:r>
              <a:rPr sz="1800" spc="-5" dirty="0">
                <a:latin typeface="Verdana"/>
                <a:cs typeface="Verdana"/>
              </a:rPr>
              <a:t>jogo 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ferramentas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montagem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micros.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2791967"/>
            <a:ext cx="7206995" cy="3422904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6300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Parafusos</a:t>
            </a:r>
            <a:r>
              <a:rPr sz="3600" b="0" spc="-2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para</a:t>
            </a:r>
            <a:r>
              <a:rPr sz="3600" b="0" dirty="0">
                <a:latin typeface="Arial MT"/>
                <a:cs typeface="Arial MT"/>
              </a:rPr>
              <a:t> montar</a:t>
            </a:r>
            <a:r>
              <a:rPr sz="3600" b="0" spc="-5" dirty="0">
                <a:latin typeface="Arial MT"/>
                <a:cs typeface="Arial MT"/>
              </a:rPr>
              <a:t> o</a:t>
            </a:r>
            <a:r>
              <a:rPr sz="3600" b="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micro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5290566"/>
            <a:ext cx="81889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Os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parafusos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acompanham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5" dirty="0">
                <a:latin typeface="Verdana"/>
                <a:cs typeface="Verdana"/>
              </a:rPr>
              <a:t> gabinete</a:t>
            </a:r>
            <a:r>
              <a:rPr sz="1800" spc="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são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dois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tipos,</a:t>
            </a:r>
            <a:r>
              <a:rPr sz="1800" dirty="0">
                <a:latin typeface="Verdana"/>
                <a:cs typeface="Verdana"/>
              </a:rPr>
              <a:t> indicados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</a:t>
            </a:r>
            <a:r>
              <a:rPr sz="1800" spc="-10" dirty="0">
                <a:latin typeface="Verdana"/>
                <a:cs typeface="Verdana"/>
              </a:rPr>
              <a:t> figura</a:t>
            </a:r>
            <a:r>
              <a:rPr sz="1800" dirty="0">
                <a:latin typeface="Verdana"/>
                <a:cs typeface="Verdana"/>
              </a:rPr>
              <a:t> acima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como </a:t>
            </a:r>
            <a:r>
              <a:rPr sz="1800" spc="-5" dirty="0">
                <a:latin typeface="Verdana"/>
                <a:cs typeface="Verdana"/>
              </a:rPr>
              <a:t>TIPO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1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(“magrinho”)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TIPO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2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(“gordinho”).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914400"/>
            <a:ext cx="8305800" cy="41193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188976"/>
            <a:ext cx="8784336" cy="6461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459" y="188976"/>
            <a:ext cx="8784590" cy="646430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30"/>
              </a:spcBef>
            </a:pPr>
            <a:r>
              <a:rPr sz="3600" b="0" spc="-10" dirty="0">
                <a:latin typeface="Calibri"/>
                <a:cs typeface="Calibri"/>
              </a:rPr>
              <a:t>Constituição</a:t>
            </a:r>
            <a:r>
              <a:rPr sz="3600" b="0" spc="-5" dirty="0">
                <a:latin typeface="Calibri"/>
                <a:cs typeface="Calibri"/>
              </a:rPr>
              <a:t> de</a:t>
            </a:r>
            <a:r>
              <a:rPr sz="3600" b="0" spc="-25" dirty="0">
                <a:latin typeface="Calibri"/>
                <a:cs typeface="Calibri"/>
              </a:rPr>
              <a:t> </a:t>
            </a:r>
            <a:r>
              <a:rPr sz="3600" b="0" spc="-5" dirty="0">
                <a:latin typeface="Calibri"/>
                <a:cs typeface="Calibri"/>
              </a:rPr>
              <a:t>um</a:t>
            </a:r>
            <a:r>
              <a:rPr sz="3600" b="0" spc="-25" dirty="0">
                <a:latin typeface="Calibri"/>
                <a:cs typeface="Calibri"/>
              </a:rPr>
              <a:t> </a:t>
            </a:r>
            <a:r>
              <a:rPr sz="3600" b="0" spc="-10" dirty="0">
                <a:latin typeface="Calibri"/>
                <a:cs typeface="Calibri"/>
              </a:rPr>
              <a:t>disco</a:t>
            </a:r>
            <a:r>
              <a:rPr sz="3600" b="0" spc="-5" dirty="0">
                <a:latin typeface="Calibri"/>
                <a:cs typeface="Calibri"/>
              </a:rPr>
              <a:t> rígido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5232" y="1124711"/>
            <a:ext cx="6841235" cy="4687824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41929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Arial MT"/>
                <a:cs typeface="Arial MT"/>
              </a:rPr>
              <a:t>Parafuso</a:t>
            </a:r>
            <a:r>
              <a:rPr sz="3600" b="0" spc="-7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“magrinho”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92" y="1048511"/>
            <a:ext cx="2465832" cy="51358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7160" y="1706879"/>
            <a:ext cx="2802890" cy="1501140"/>
            <a:chOff x="137160" y="1706879"/>
            <a:chExt cx="2802890" cy="15011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60" y="1720595"/>
              <a:ext cx="469392" cy="4785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4" y="1706879"/>
              <a:ext cx="1399032" cy="5135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0848" y="1706879"/>
              <a:ext cx="377952" cy="5135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0951" y="1706879"/>
              <a:ext cx="775716" cy="5135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60" y="2049779"/>
              <a:ext cx="469392" cy="4785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664" y="2036063"/>
              <a:ext cx="452628" cy="5135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444" y="2036063"/>
              <a:ext cx="1709927" cy="5135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60" y="2378963"/>
              <a:ext cx="469392" cy="4785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9664" y="2365247"/>
              <a:ext cx="448056" cy="5135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871" y="2365247"/>
              <a:ext cx="708660" cy="5135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0683" y="2365247"/>
              <a:ext cx="1345692" cy="5135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38527" y="2365247"/>
              <a:ext cx="1001268" cy="5135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60" y="2708147"/>
              <a:ext cx="469392" cy="4785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664" y="2694431"/>
              <a:ext cx="2029968" cy="513588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126492" y="3352800"/>
            <a:ext cx="3685540" cy="1885314"/>
            <a:chOff x="126492" y="3352800"/>
            <a:chExt cx="3685540" cy="1885314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60" y="3366516"/>
              <a:ext cx="469392" cy="47853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9664" y="3352800"/>
              <a:ext cx="3238500" cy="5135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492" y="3627120"/>
              <a:ext cx="3627120" cy="5135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492" y="3901440"/>
              <a:ext cx="2348484" cy="5135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67127" y="3901440"/>
              <a:ext cx="1295400" cy="5135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492" y="4175760"/>
              <a:ext cx="1129283" cy="5135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7928" y="4175760"/>
              <a:ext cx="2863596" cy="5135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492" y="4450080"/>
              <a:ext cx="2680716" cy="51358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492" y="4724400"/>
              <a:ext cx="2281428" cy="513588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114800" y="1143000"/>
            <a:ext cx="4459224" cy="3706368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4066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Arial MT"/>
                <a:cs typeface="Arial MT"/>
              </a:rPr>
              <a:t>Parafuso</a:t>
            </a:r>
            <a:r>
              <a:rPr sz="3600" b="0" spc="-7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“gordinho”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6492" y="1048511"/>
            <a:ext cx="3769360" cy="2543810"/>
            <a:chOff x="126492" y="1048511"/>
            <a:chExt cx="3769360" cy="25438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" y="1062227"/>
              <a:ext cx="469392" cy="4785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664" y="1048511"/>
              <a:ext cx="1074420" cy="5135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6236" y="1048511"/>
              <a:ext cx="473963" cy="5135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2352" y="1048511"/>
              <a:ext cx="1386840" cy="5135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1343" y="1048511"/>
              <a:ext cx="1524000" cy="5135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492" y="1322831"/>
              <a:ext cx="1370076" cy="5135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" y="1994915"/>
              <a:ext cx="469392" cy="4785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664" y="1981200"/>
              <a:ext cx="3499104" cy="5135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492" y="2255519"/>
              <a:ext cx="3419855" cy="5135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492" y="2529839"/>
              <a:ext cx="3169920" cy="5135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88564" y="2529839"/>
              <a:ext cx="807720" cy="5135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492" y="2804160"/>
              <a:ext cx="1972056" cy="5135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0699" y="2804160"/>
              <a:ext cx="1984248" cy="5135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492" y="3078479"/>
              <a:ext cx="3563112" cy="513588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86200" y="1219200"/>
            <a:ext cx="4849367" cy="3584448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454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Parafusos</a:t>
            </a:r>
            <a:r>
              <a:rPr sz="3600" b="0" spc="-70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hexagonais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3689984"/>
            <a:ext cx="77590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São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usados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dirty="0">
                <a:latin typeface="Verdana"/>
                <a:cs typeface="Verdana"/>
              </a:rPr>
              <a:t> fixar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placa</a:t>
            </a:r>
            <a:r>
              <a:rPr sz="1800" spc="-5" dirty="0">
                <a:latin typeface="Verdana"/>
                <a:cs typeface="Verdana"/>
              </a:rPr>
              <a:t> de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CPU</a:t>
            </a:r>
            <a:r>
              <a:rPr sz="1800" dirty="0">
                <a:latin typeface="Verdana"/>
                <a:cs typeface="Verdana"/>
              </a:rPr>
              <a:t> no </a:t>
            </a:r>
            <a:r>
              <a:rPr sz="1800" spc="-5" dirty="0">
                <a:latin typeface="Verdana"/>
                <a:cs typeface="Verdana"/>
              </a:rPr>
              <a:t>gabinete.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parafusos 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hexagonais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são inicialmente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presos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</a:t>
            </a:r>
            <a:r>
              <a:rPr sz="1800" spc="-5" dirty="0">
                <a:latin typeface="Verdana"/>
                <a:cs typeface="Verdana"/>
              </a:rPr>
              <a:t> chapa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gabinete.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seguir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colocamos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placa</a:t>
            </a:r>
            <a:r>
              <a:rPr sz="1800" spc="-5" dirty="0">
                <a:latin typeface="Verdana"/>
                <a:cs typeface="Verdana"/>
              </a:rPr>
              <a:t> de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CPU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lugar</a:t>
            </a:r>
            <a:r>
              <a:rPr sz="1800" dirty="0">
                <a:latin typeface="Verdana"/>
                <a:cs typeface="Verdana"/>
              </a:rPr>
              <a:t> 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prendemos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usando</a:t>
            </a:r>
            <a:r>
              <a:rPr sz="1800" dirty="0">
                <a:latin typeface="Verdana"/>
                <a:cs typeface="Verdana"/>
              </a:rPr>
              <a:t> os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parafusos</a:t>
            </a:r>
            <a:r>
              <a:rPr sz="1800" dirty="0">
                <a:latin typeface="Verdana"/>
                <a:cs typeface="Verdana"/>
              </a:rPr>
              <a:t> com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arruela,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mostrados</a:t>
            </a:r>
            <a:r>
              <a:rPr sz="1800" dirty="0">
                <a:latin typeface="Verdana"/>
                <a:cs typeface="Verdana"/>
              </a:rPr>
              <a:t> acima.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143000"/>
            <a:ext cx="8686800" cy="2350008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4979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Fixando</a:t>
            </a:r>
            <a:r>
              <a:rPr sz="3600" b="0" spc="-1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a</a:t>
            </a:r>
            <a:r>
              <a:rPr sz="3600" b="0" spc="-1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placa</a:t>
            </a:r>
            <a:r>
              <a:rPr sz="3600" b="0" spc="-1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de CPU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91076" y="3613784"/>
            <a:ext cx="44716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Detalhe </a:t>
            </a:r>
            <a:r>
              <a:rPr sz="1800" spc="-5" dirty="0">
                <a:latin typeface="Verdana"/>
                <a:cs typeface="Verdana"/>
              </a:rPr>
              <a:t>da </a:t>
            </a:r>
            <a:r>
              <a:rPr sz="1800" dirty="0">
                <a:latin typeface="Verdana"/>
                <a:cs typeface="Verdana"/>
              </a:rPr>
              <a:t>fixação </a:t>
            </a:r>
            <a:r>
              <a:rPr sz="1800" spc="-5" dirty="0">
                <a:latin typeface="Verdana"/>
                <a:cs typeface="Verdana"/>
              </a:rPr>
              <a:t>da placa de CPU </a:t>
            </a:r>
            <a:r>
              <a:rPr sz="1800" dirty="0">
                <a:latin typeface="Verdana"/>
                <a:cs typeface="Verdana"/>
              </a:rPr>
              <a:t>no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através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parafusos 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hexagonais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 </a:t>
            </a:r>
            <a:r>
              <a:rPr sz="1800" spc="-10" dirty="0">
                <a:latin typeface="Verdana"/>
                <a:cs typeface="Verdana"/>
              </a:rPr>
              <a:t>parafusos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arruela.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066800"/>
            <a:ext cx="8641080" cy="22357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3581400"/>
            <a:ext cx="3749040" cy="2523744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4243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Métodos</a:t>
            </a:r>
            <a:r>
              <a:rPr sz="3600" b="0" spc="-10" dirty="0">
                <a:latin typeface="Arial MT"/>
                <a:cs typeface="Arial MT"/>
              </a:rPr>
              <a:t> </a:t>
            </a:r>
            <a:r>
              <a:rPr sz="3600" b="0" spc="-5" dirty="0">
                <a:latin typeface="Arial MT"/>
                <a:cs typeface="Arial MT"/>
              </a:rPr>
              <a:t>alternativos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140" y="3537584"/>
            <a:ext cx="861123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Alguns </a:t>
            </a:r>
            <a:r>
              <a:rPr sz="1800" spc="-5" dirty="0">
                <a:latin typeface="Verdana"/>
                <a:cs typeface="Verdana"/>
              </a:rPr>
              <a:t>gabinetes </a:t>
            </a:r>
            <a:r>
              <a:rPr sz="1800" dirty="0">
                <a:latin typeface="Verdana"/>
                <a:cs typeface="Verdana"/>
              </a:rPr>
              <a:t>não usam </a:t>
            </a:r>
            <a:r>
              <a:rPr sz="1800" spc="-10" dirty="0">
                <a:latin typeface="Verdana"/>
                <a:cs typeface="Verdana"/>
              </a:rPr>
              <a:t>parafusos </a:t>
            </a:r>
            <a:r>
              <a:rPr sz="1800" dirty="0">
                <a:latin typeface="Verdana"/>
                <a:cs typeface="Verdana"/>
              </a:rPr>
              <a:t>hexagonais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dirty="0">
                <a:latin typeface="Verdana"/>
                <a:cs typeface="Verdana"/>
              </a:rPr>
              <a:t>fixar a </a:t>
            </a:r>
            <a:r>
              <a:rPr sz="1800" spc="-5" dirty="0">
                <a:latin typeface="Verdana"/>
                <a:cs typeface="Verdana"/>
              </a:rPr>
              <a:t>placa </a:t>
            </a:r>
            <a:r>
              <a:rPr sz="1800" spc="-10" dirty="0">
                <a:latin typeface="Verdana"/>
                <a:cs typeface="Verdana"/>
              </a:rPr>
              <a:t>de 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CPU.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invés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disso,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têm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saliência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cerca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0,6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cm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2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altura.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Na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parte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superior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cada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saliência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existe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 furo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 </a:t>
            </a:r>
            <a:r>
              <a:rPr sz="1800" spc="-5" dirty="0">
                <a:latin typeface="Verdana"/>
                <a:cs typeface="Verdana"/>
              </a:rPr>
              <a:t>rosca.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Neste</a:t>
            </a:r>
            <a:r>
              <a:rPr sz="1800" spc="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furo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CPU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deve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ser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aparafusada,</a:t>
            </a:r>
            <a:r>
              <a:rPr sz="1800" dirty="0">
                <a:latin typeface="Verdana"/>
                <a:cs typeface="Verdana"/>
              </a:rPr>
              <a:t> como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mostra</a:t>
            </a:r>
            <a:r>
              <a:rPr sz="1800" dirty="0">
                <a:latin typeface="Verdana"/>
                <a:cs typeface="Verdana"/>
              </a:rPr>
              <a:t> 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figura</a:t>
            </a:r>
            <a:r>
              <a:rPr sz="1800" dirty="0">
                <a:latin typeface="Verdana"/>
                <a:cs typeface="Verdana"/>
              </a:rPr>
              <a:t> acima.</a:t>
            </a:r>
            <a:endParaRPr sz="1800">
              <a:latin typeface="Verdana"/>
              <a:cs typeface="Verdana"/>
            </a:endParaRPr>
          </a:p>
          <a:p>
            <a:pPr marL="12700" marR="95250">
              <a:lnSpc>
                <a:spcPct val="100000"/>
              </a:lnSpc>
            </a:pP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CUIDADO:</a:t>
            </a:r>
            <a:r>
              <a:rPr sz="1800" spc="-2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Se a</a:t>
            </a:r>
            <a:r>
              <a:rPr sz="1800" spc="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placa</a:t>
            </a:r>
            <a:r>
              <a:rPr sz="1800" spc="-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de</a:t>
            </a:r>
            <a:r>
              <a:rPr sz="1800" spc="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CPU</a:t>
            </a:r>
            <a:r>
              <a:rPr sz="1800" spc="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não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tiver 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furo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em</a:t>
            </a:r>
            <a:r>
              <a:rPr sz="1800" spc="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posição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correspondente</a:t>
            </a:r>
            <a:r>
              <a:rPr sz="1800" spc="2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a </a:t>
            </a:r>
            <a:r>
              <a:rPr sz="1800" spc="-62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uma desas 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saliências, 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devemos 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cobrir a saliência 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da 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chapa 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do gabinete 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 com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uma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fita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isolante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 para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que</a:t>
            </a:r>
            <a:r>
              <a:rPr sz="1800" spc="2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não</a:t>
            </a:r>
            <a:r>
              <a:rPr sz="1800" spc="-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ecoste</a:t>
            </a:r>
            <a:r>
              <a:rPr sz="1800" spc="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0000"/>
                </a:solidFill>
                <a:latin typeface="Verdana"/>
                <a:cs typeface="Verdana"/>
              </a:rPr>
              <a:t>na 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placa de</a:t>
            </a:r>
            <a:r>
              <a:rPr sz="1800" spc="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Verdana"/>
                <a:cs typeface="Verdana"/>
              </a:rPr>
              <a:t>CPU.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066800"/>
            <a:ext cx="8458200" cy="2133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3761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Arial MT"/>
                <a:cs typeface="Arial MT"/>
              </a:rPr>
              <a:t>Furos</a:t>
            </a:r>
            <a:r>
              <a:rPr sz="3600" b="0" spc="-70" dirty="0">
                <a:latin typeface="Arial MT"/>
                <a:cs typeface="Arial MT"/>
              </a:rPr>
              <a:t> </a:t>
            </a:r>
            <a:r>
              <a:rPr sz="3600" b="0" dirty="0">
                <a:latin typeface="Arial MT"/>
                <a:cs typeface="Arial MT"/>
              </a:rPr>
              <a:t>metalizados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4756480"/>
            <a:ext cx="7719059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Na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CPU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existem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furos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metalizados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(parte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direita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figura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acima)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não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metalizados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(parte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esquerda</a:t>
            </a:r>
            <a:r>
              <a:rPr sz="1800" spc="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figura).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Verdana"/>
                <a:cs typeface="Verdana"/>
              </a:rPr>
              <a:t>Nunca</a:t>
            </a:r>
            <a:r>
              <a:rPr sz="1800" b="1" spc="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Verdana"/>
                <a:cs typeface="Verdana"/>
              </a:rPr>
              <a:t>use </a:t>
            </a:r>
            <a:r>
              <a:rPr sz="1800" b="1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Verdana"/>
                <a:cs typeface="Verdana"/>
              </a:rPr>
              <a:t>parafusos de</a:t>
            </a:r>
            <a:r>
              <a:rPr sz="1800" b="1" spc="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Verdana"/>
                <a:cs typeface="Verdana"/>
              </a:rPr>
              <a:t>metal </a:t>
            </a:r>
            <a:r>
              <a:rPr sz="1800" b="1" dirty="0">
                <a:solidFill>
                  <a:srgbClr val="FF0000"/>
                </a:solidFill>
                <a:latin typeface="Verdana"/>
                <a:cs typeface="Verdana"/>
              </a:rPr>
              <a:t>em</a:t>
            </a:r>
            <a:r>
              <a:rPr sz="1800" b="1" spc="-1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Verdana"/>
                <a:cs typeface="Verdana"/>
              </a:rPr>
              <a:t>furos</a:t>
            </a:r>
            <a:r>
              <a:rPr sz="1800" b="1" spc="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Verdana"/>
                <a:cs typeface="Verdana"/>
              </a:rPr>
              <a:t>não</a:t>
            </a:r>
            <a:r>
              <a:rPr sz="1800" b="1" spc="-1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Verdana"/>
                <a:cs typeface="Verdana"/>
              </a:rPr>
              <a:t>metalizados.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990600"/>
            <a:ext cx="8686800" cy="341985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680" y="193624"/>
            <a:ext cx="431609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0" spc="-5" dirty="0">
                <a:solidFill>
                  <a:srgbClr val="00498E"/>
                </a:solidFill>
                <a:latin typeface="Comic Sans MS"/>
                <a:cs typeface="Comic Sans MS"/>
              </a:rPr>
              <a:t>Perguntas?</a:t>
            </a:r>
            <a:endParaRPr sz="66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5667" y="1488947"/>
            <a:ext cx="5768339" cy="38709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188976"/>
            <a:ext cx="8784336" cy="6461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459" y="188976"/>
            <a:ext cx="8784590" cy="646430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30"/>
              </a:spcBef>
            </a:pPr>
            <a:r>
              <a:rPr sz="3600" b="0" spc="-15" dirty="0">
                <a:latin typeface="Calibri"/>
                <a:cs typeface="Calibri"/>
              </a:rPr>
              <a:t>Características</a:t>
            </a:r>
            <a:r>
              <a:rPr sz="3600" b="0" spc="-35" dirty="0">
                <a:latin typeface="Calibri"/>
                <a:cs typeface="Calibri"/>
              </a:rPr>
              <a:t> </a:t>
            </a:r>
            <a:r>
              <a:rPr sz="3600" b="0" spc="-5" dirty="0">
                <a:latin typeface="Calibri"/>
                <a:cs typeface="Calibri"/>
              </a:rPr>
              <a:t>de</a:t>
            </a:r>
            <a:r>
              <a:rPr sz="3600" b="0" spc="-35" dirty="0">
                <a:latin typeface="Calibri"/>
                <a:cs typeface="Calibri"/>
              </a:rPr>
              <a:t> </a:t>
            </a:r>
            <a:r>
              <a:rPr sz="3600" b="0" spc="-5" dirty="0">
                <a:latin typeface="Calibri"/>
                <a:cs typeface="Calibri"/>
              </a:rPr>
              <a:t>acesso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4715" y="1075944"/>
            <a:ext cx="8354568" cy="47061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3168</Words>
  <Application>Microsoft Office PowerPoint</Application>
  <PresentationFormat>Apresentação na tela (4:3)</PresentationFormat>
  <Paragraphs>250</Paragraphs>
  <Slides>86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86</vt:i4>
      </vt:variant>
    </vt:vector>
  </HeadingPairs>
  <TitlesOfParts>
    <vt:vector size="93" baseType="lpstr">
      <vt:lpstr>Arial</vt:lpstr>
      <vt:lpstr>Arial MT</vt:lpstr>
      <vt:lpstr>Calibri</vt:lpstr>
      <vt:lpstr>Comic Sans MS</vt:lpstr>
      <vt:lpstr>Verdana</vt:lpstr>
      <vt:lpstr>Wingdings</vt:lpstr>
      <vt:lpstr>Office Theme</vt:lpstr>
      <vt:lpstr>Apresentação do PowerPoint</vt:lpstr>
      <vt:lpstr>Apresentação do PowerPoint</vt:lpstr>
      <vt:lpstr>O que é HD???</vt:lpstr>
      <vt:lpstr>História</vt:lpstr>
      <vt:lpstr>Componentes de um HD</vt:lpstr>
      <vt:lpstr>Componentes de um HD</vt:lpstr>
      <vt:lpstr>Constituição de um disco rígido</vt:lpstr>
      <vt:lpstr>Constituição de um disco rígido</vt:lpstr>
      <vt:lpstr>Características de acesso</vt:lpstr>
      <vt:lpstr>modelos de disco atuais</vt:lpstr>
      <vt:lpstr>Interfaces de conexão</vt:lpstr>
      <vt:lpstr>VELOCIDADE RPM – ROTAÇÕES POR MINUTO</vt:lpstr>
      <vt:lpstr>HD IDE</vt:lpstr>
      <vt:lpstr>Identifique a IDE1 e a IDE2</vt:lpstr>
      <vt:lpstr>Cabo flat IDE de 80 vias</vt:lpstr>
      <vt:lpstr>CABOS FLAT IDE DE 80 VIAS</vt:lpstr>
      <vt:lpstr>Apresentação do PowerPoint</vt:lpstr>
      <vt:lpstr>Apresentação do PowerPoint</vt:lpstr>
      <vt:lpstr>Apresentação do PowerPoint</vt:lpstr>
      <vt:lpstr>Apresentação do PowerPoint</vt:lpstr>
      <vt:lpstr>Orientação correta do conector</vt:lpstr>
      <vt:lpstr>Padrão - SATA</vt:lpstr>
      <vt:lpstr>HD SERIAL ATA</vt:lpstr>
      <vt:lpstr>Conectores - SATA</vt:lpstr>
      <vt:lpstr>cabo serial e cabo paralelo</vt:lpstr>
      <vt:lpstr>SCSI</vt:lpstr>
      <vt:lpstr>O que é um SSD?</vt:lpstr>
      <vt:lpstr>Funcionamento</vt:lpstr>
      <vt:lpstr>Barramento</vt:lpstr>
      <vt:lpstr>Vantagens</vt:lpstr>
      <vt:lpstr>Vantagens</vt:lpstr>
      <vt:lpstr>Vantagens</vt:lpstr>
      <vt:lpstr>Desvantagens</vt:lpstr>
      <vt:lpstr>Apresentação do PowerPoint</vt:lpstr>
      <vt:lpstr>Futuro do SSD</vt:lpstr>
      <vt:lpstr>Slots PCI e AGP</vt:lpstr>
      <vt:lpstr>Slots PCI</vt:lpstr>
      <vt:lpstr>Placa de modem PCI</vt:lpstr>
      <vt:lpstr>Placa de som PCI</vt:lpstr>
      <vt:lpstr>Placa de rede PCI</vt:lpstr>
      <vt:lpstr>Slot AGP</vt:lpstr>
      <vt:lpstr>Placa de vídeo AGP</vt:lpstr>
      <vt:lpstr>Trava do slot AGP</vt:lpstr>
      <vt:lpstr>A trava prenderá a placa</vt:lpstr>
      <vt:lpstr>Velocidades dos slots AGP</vt:lpstr>
      <vt:lpstr>Barramento PCI Express</vt:lpstr>
      <vt:lpstr>Barramento PCI Express</vt:lpstr>
      <vt:lpstr>Barramento PCI Express</vt:lpstr>
      <vt:lpstr>Barramento PCI Express</vt:lpstr>
      <vt:lpstr>Barramentos AMR, CNR e ACR</vt:lpstr>
      <vt:lpstr>Barramentos AMR, CNR e ACR</vt:lpstr>
      <vt:lpstr>Barramento AMR</vt:lpstr>
      <vt:lpstr>Barramento CNR</vt:lpstr>
      <vt:lpstr>Barramento CNR</vt:lpstr>
      <vt:lpstr>Barramento ACR</vt:lpstr>
      <vt:lpstr>Barramento ACR</vt:lpstr>
      <vt:lpstr>Chipset</vt:lpstr>
      <vt:lpstr>Ponte Norte e Ponte Sul</vt:lpstr>
      <vt:lpstr>Ponte Norte é um chip quente!</vt:lpstr>
      <vt:lpstr>Bateria</vt:lpstr>
      <vt:lpstr>Bateria de lítio CR2032</vt:lpstr>
      <vt:lpstr>Removendo a bateria</vt:lpstr>
      <vt:lpstr>Outro tipo de soquete</vt:lpstr>
      <vt:lpstr>Outro tipo de soquete</vt:lpstr>
      <vt:lpstr>Conexões do gabinete</vt:lpstr>
      <vt:lpstr>Conexões do gabinete</vt:lpstr>
      <vt:lpstr>Fios ligados no painel do gabinete</vt:lpstr>
      <vt:lpstr>É preciso consultar o manual</vt:lpstr>
      <vt:lpstr>Conexões não polarizadas</vt:lpstr>
      <vt:lpstr>Conectando o Power Switch</vt:lpstr>
      <vt:lpstr>Conectando o PC Speaker</vt:lpstr>
      <vt:lpstr>Conexão do RESET</vt:lpstr>
      <vt:lpstr>Conexões polarizadas</vt:lpstr>
      <vt:lpstr>Conectando os LEDs</vt:lpstr>
      <vt:lpstr>Forma fácil de conectar o painel</vt:lpstr>
      <vt:lpstr>Conectores que não são usados</vt:lpstr>
      <vt:lpstr>Acessórios do gabinete</vt:lpstr>
      <vt:lpstr>Ferramentas para montar o micro</vt:lpstr>
      <vt:lpstr>Parafusos para montar o micro</vt:lpstr>
      <vt:lpstr>Parafuso “magrinho”</vt:lpstr>
      <vt:lpstr>Parafuso “gordinho”</vt:lpstr>
      <vt:lpstr>Parafusos hexagonais</vt:lpstr>
      <vt:lpstr>Fixando a placa de CPU</vt:lpstr>
      <vt:lpstr>Métodos alternativos</vt:lpstr>
      <vt:lpstr>Furos metalizados</vt:lpstr>
      <vt:lpstr>Perguntas?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Augusto da Costa</dc:creator>
  <cp:lastModifiedBy>Lidio Soares Teixeira Filho</cp:lastModifiedBy>
  <cp:revision>3</cp:revision>
  <dcterms:created xsi:type="dcterms:W3CDTF">2023-02-17T11:46:34Z</dcterms:created>
  <dcterms:modified xsi:type="dcterms:W3CDTF">2023-02-17T11:57:48Z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2017-09-15T00:00:00Z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2023-02-17T00:00:00Z</vt:filetime>
  </property>
</Properties>
</file>